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32" r:id="rId2"/>
    <p:sldId id="651" r:id="rId3"/>
    <p:sldId id="652" r:id="rId4"/>
    <p:sldId id="656" r:id="rId5"/>
    <p:sldId id="657" r:id="rId6"/>
    <p:sldId id="653" r:id="rId7"/>
    <p:sldId id="667" r:id="rId8"/>
    <p:sldId id="662" r:id="rId9"/>
    <p:sldId id="658" r:id="rId10"/>
    <p:sldId id="661" r:id="rId11"/>
    <p:sldId id="668" r:id="rId12"/>
    <p:sldId id="670" r:id="rId13"/>
    <p:sldId id="691" r:id="rId14"/>
    <p:sldId id="681" r:id="rId15"/>
    <p:sldId id="655" r:id="rId16"/>
    <p:sldId id="682" r:id="rId17"/>
    <p:sldId id="683" r:id="rId18"/>
    <p:sldId id="684" r:id="rId19"/>
    <p:sldId id="685" r:id="rId20"/>
    <p:sldId id="687" r:id="rId21"/>
    <p:sldId id="688" r:id="rId22"/>
    <p:sldId id="686" r:id="rId23"/>
    <p:sldId id="692" r:id="rId24"/>
    <p:sldId id="693" r:id="rId25"/>
    <p:sldId id="689" r:id="rId26"/>
    <p:sldId id="673" r:id="rId27"/>
    <p:sldId id="671" r:id="rId28"/>
    <p:sldId id="674" r:id="rId29"/>
    <p:sldId id="675" r:id="rId30"/>
    <p:sldId id="676" r:id="rId31"/>
    <p:sldId id="677" r:id="rId32"/>
    <p:sldId id="690" r:id="rId33"/>
    <p:sldId id="679" r:id="rId34"/>
    <p:sldId id="680" r:id="rId35"/>
  </p:sldIdLst>
  <p:sldSz cx="9144000" cy="6858000" type="screen4x3"/>
  <p:notesSz cx="7010400" cy="92964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354281-65AA-472F-AEEF-16B5E9C0A49F}">
          <p14:sldIdLst>
            <p14:sldId id="632"/>
            <p14:sldId id="651"/>
            <p14:sldId id="652"/>
            <p14:sldId id="656"/>
            <p14:sldId id="657"/>
            <p14:sldId id="653"/>
            <p14:sldId id="667"/>
            <p14:sldId id="662"/>
            <p14:sldId id="658"/>
            <p14:sldId id="661"/>
            <p14:sldId id="668"/>
            <p14:sldId id="670"/>
            <p14:sldId id="691"/>
            <p14:sldId id="681"/>
            <p14:sldId id="655"/>
            <p14:sldId id="682"/>
            <p14:sldId id="683"/>
            <p14:sldId id="684"/>
            <p14:sldId id="685"/>
            <p14:sldId id="687"/>
            <p14:sldId id="688"/>
            <p14:sldId id="686"/>
            <p14:sldId id="692"/>
            <p14:sldId id="693"/>
            <p14:sldId id="689"/>
            <p14:sldId id="673"/>
            <p14:sldId id="671"/>
            <p14:sldId id="674"/>
            <p14:sldId id="675"/>
            <p14:sldId id="676"/>
            <p14:sldId id="677"/>
            <p14:sldId id="690"/>
            <p14:sldId id="679"/>
            <p14:sldId id="6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21">
          <p15:clr>
            <a:srgbClr val="A4A3A4"/>
          </p15:clr>
        </p15:guide>
        <p15:guide id="2" orient="horz" pos="218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122">
          <p15:clr>
            <a:srgbClr val="A4A3A4"/>
          </p15:clr>
        </p15:guide>
        <p15:guide id="5" orient="horz" pos="785">
          <p15:clr>
            <a:srgbClr val="A4A3A4"/>
          </p15:clr>
        </p15:guide>
        <p15:guide id="6" pos="2808">
          <p15:clr>
            <a:srgbClr val="A4A3A4"/>
          </p15:clr>
        </p15:guide>
        <p15:guide id="7" pos="1298">
          <p15:clr>
            <a:srgbClr val="A4A3A4"/>
          </p15:clr>
        </p15:guide>
        <p15:guide id="8" pos="2956">
          <p15:clr>
            <a:srgbClr val="A4A3A4"/>
          </p15:clr>
        </p15:guide>
        <p15:guide id="9" pos="2957">
          <p15:clr>
            <a:srgbClr val="A4A3A4"/>
          </p15:clr>
        </p15:guide>
        <p15:guide id="10" pos="5759">
          <p15:clr>
            <a:srgbClr val="A4A3A4"/>
          </p15:clr>
        </p15:guide>
        <p15:guide id="11" pos="1365">
          <p15:clr>
            <a:srgbClr val="A4A3A4"/>
          </p15:clr>
        </p15:guide>
        <p15:guide id="12" pos="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" lastIdx="2" clrIdx="0"/>
  <p:cmAuthor id="1" name="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4070"/>
    <a:srgbClr val="005DA2"/>
    <a:srgbClr val="ABBED3"/>
    <a:srgbClr val="0096D6"/>
    <a:srgbClr val="8C1515"/>
    <a:srgbClr val="4D4F53"/>
    <a:srgbClr val="008DA8"/>
    <a:srgbClr val="00553D"/>
    <a:srgbClr val="00A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9" autoAdjust="0"/>
    <p:restoredTop sz="94984" autoAdjust="0"/>
  </p:normalViewPr>
  <p:slideViewPr>
    <p:cSldViewPr snapToGrid="0" snapToObjects="1">
      <p:cViewPr varScale="1">
        <p:scale>
          <a:sx n="115" d="100"/>
          <a:sy n="115" d="100"/>
        </p:scale>
        <p:origin x="1104" y="192"/>
      </p:cViewPr>
      <p:guideLst>
        <p:guide orient="horz" pos="721"/>
        <p:guide orient="horz" pos="2185"/>
        <p:guide orient="horz" pos="3888"/>
        <p:guide orient="horz" pos="2122"/>
        <p:guide orient="horz" pos="785"/>
        <p:guide pos="2808"/>
        <p:guide pos="1298"/>
        <p:guide pos="2956"/>
        <p:guide pos="2957"/>
        <p:guide pos="5759"/>
        <p:guide pos="1365"/>
        <p:guide pos="67"/>
      </p:guideLst>
    </p:cSldViewPr>
  </p:slideViewPr>
  <p:outlineViewPr>
    <p:cViewPr>
      <p:scale>
        <a:sx n="33" d="100"/>
        <a:sy n="33" d="100"/>
      </p:scale>
      <p:origin x="0" y="6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1ADC0E80-D341-704B-BAD1-29DD47AA0448}" type="datetimeFigureOut">
              <a:rPr lang="en-US" smtClean="0">
                <a:latin typeface="Arial"/>
              </a:rPr>
              <a:pPr/>
              <a:t>2/2/17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E12AC96E-A1CB-7A4C-A97C-7A44B02567A1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386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>
                <a:latin typeface="Arial"/>
              </a:defRPr>
            </a:lvl1pPr>
          </a:lstStyle>
          <a:p>
            <a:fld id="{ABB2B66C-3757-B64F-ADCE-3AD678F6FFEF}" type="datetimeFigureOut">
              <a:rPr lang="en-US" smtClean="0"/>
              <a:pPr/>
              <a:t>2/2/17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>
                <a:latin typeface="Arial"/>
              </a:defRPr>
            </a:lvl1pPr>
          </a:lstStyle>
          <a:p>
            <a:fld id="{09DB871C-8867-7849-9A4F-B49A3F035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11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59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3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45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A7BD3-4191-4CF9-80E5-D6FEFE91575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21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75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42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5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69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48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01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02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</a:t>
            </a:r>
            <a:r>
              <a:rPr lang="en-US" dirty="0" err="1"/>
              <a:t>Xicato’s</a:t>
            </a:r>
            <a:r>
              <a:rPr lang="en-US" dirty="0"/>
              <a:t> delusion</a:t>
            </a:r>
            <a:r>
              <a:rPr lang="en-US" baseline="0" dirty="0"/>
              <a:t> of “Quality of light” market for museums, retail and hospitality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67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why Tesla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72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Go through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72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Discuss presentations</a:t>
            </a:r>
            <a:r>
              <a:rPr lang="en-US" baseline="0" dirty="0"/>
              <a:t> from </a:t>
            </a:r>
            <a:r>
              <a:rPr lang="en-US" baseline="0" dirty="0" err="1"/>
              <a:t>cleantech</a:t>
            </a:r>
            <a:r>
              <a:rPr lang="en-US" baseline="0" dirty="0"/>
              <a:t> companies </a:t>
            </a:r>
            <a:r>
              <a:rPr lang="en-US" baseline="0" dirty="0">
                <a:sym typeface="Wingdings" panose="05000000000000000000" pitchFamily="2" charset="2"/>
              </a:rPr>
              <a:t> We are in a trillion dollar market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-- The tell themselves their companies has a market differentiating edge, but the truly they are just “participant” in a highly competitive trillion dollar market where the customer doesn’t care about the “edge” the company think it has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-- This is best exemplified by a comment that the Dave Pearce, the </a:t>
            </a:r>
            <a:r>
              <a:rPr lang="en-US" baseline="0" dirty="0" err="1">
                <a:sym typeface="Wingdings" panose="05000000000000000000" pitchFamily="2" charset="2"/>
              </a:rPr>
              <a:t>MiaSole</a:t>
            </a:r>
            <a:r>
              <a:rPr lang="en-US" baseline="0" dirty="0">
                <a:sym typeface="Wingdings" panose="05000000000000000000" pitchFamily="2" charset="2"/>
              </a:rPr>
              <a:t> CEO made to the congressional panel in 2006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-- Where he predicted that </a:t>
            </a:r>
            <a:r>
              <a:rPr lang="en-US" baseline="0" dirty="0" err="1">
                <a:sym typeface="Wingdings" panose="05000000000000000000" pitchFamily="2" charset="2"/>
              </a:rPr>
              <a:t>MiaSole</a:t>
            </a:r>
            <a:r>
              <a:rPr lang="en-US" baseline="0" dirty="0">
                <a:sym typeface="Wingdings" panose="05000000000000000000" pitchFamily="2" charset="2"/>
              </a:rPr>
              <a:t> would become the largest producer of thin-film solar cells in the works within a year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-- but minutes later admitted that they were one of more than a dozen very strong companies </a:t>
            </a:r>
            <a:r>
              <a:rPr lang="en-US" baseline="0" dirty="0" err="1">
                <a:sym typeface="Wingdings" panose="05000000000000000000" pitchFamily="2" charset="2"/>
              </a:rPr>
              <a:t>persuing</a:t>
            </a:r>
            <a:endParaRPr lang="en-US" baseline="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68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competition</a:t>
            </a:r>
          </a:p>
          <a:p>
            <a:r>
              <a:rPr lang="en-US" dirty="0"/>
              <a:t>We</a:t>
            </a:r>
            <a:r>
              <a:rPr lang="en-US" baseline="0" dirty="0"/>
              <a:t> are trained to evaluate ourselves in comparison with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49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74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3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76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89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4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26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5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78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22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97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8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2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3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8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871C-8867-7849-9A4F-B49A3F0350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1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595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4431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265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vmlDrawing" Target="../drawings/vmlDrawing1.vml"/><Relationship Id="rId5" Type="http://schemas.openxmlformats.org/officeDocument/2006/relationships/tags" Target="../tags/tag2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279205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hord 9"/>
          <p:cNvSpPr>
            <a:spLocks noChangeAspect="1"/>
          </p:cNvSpPr>
          <p:nvPr/>
        </p:nvSpPr>
        <p:spPr>
          <a:xfrm rot="12197473">
            <a:off x="8025564" y="5947203"/>
            <a:ext cx="914400" cy="914400"/>
          </a:xfrm>
          <a:prstGeom prst="chord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0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271" y="1373187"/>
            <a:ext cx="6967727" cy="4797425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22" y="6495005"/>
            <a:ext cx="3801935" cy="3453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4035" y="6396892"/>
            <a:ext cx="464527" cy="461107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>
                    <a:lumMod val="85000"/>
                  </a:schemeClr>
                </a:solidFill>
                <a:effectLst/>
                <a:latin typeface="Arial"/>
              </a:defRPr>
            </a:lvl1pPr>
          </a:lstStyle>
          <a:p>
            <a:fld id="{BB0E056D-CCBC-C240-90BF-2176CB1B0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9143999" cy="2286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59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8C1515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Clr>
          <a:srgbClr val="800000"/>
        </a:buClr>
        <a:buFont typeface="Lucida Grande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lnSpc>
          <a:spcPct val="100000"/>
        </a:lnSpc>
        <a:spcBef>
          <a:spcPts val="600"/>
        </a:spcBef>
        <a:buClr>
          <a:srgbClr val="800000"/>
        </a:buClr>
        <a:buFont typeface="Lucida Grande"/>
        <a:buChar char="▪"/>
        <a:defRPr sz="2000" kern="1200">
          <a:solidFill>
            <a:srgbClr val="4D4F53"/>
          </a:solidFill>
          <a:latin typeface="Arial"/>
          <a:ea typeface="+mn-ea"/>
          <a:cs typeface="Arial"/>
        </a:defRPr>
      </a:lvl2pPr>
      <a:lvl3pPr marL="688975" indent="-233363" algn="l" defTabSz="403225" rtl="0" eaLnBrk="1" latinLnBrk="0" hangingPunct="1">
        <a:lnSpc>
          <a:spcPct val="100000"/>
        </a:lnSpc>
        <a:spcBef>
          <a:spcPts val="600"/>
        </a:spcBef>
        <a:buClr>
          <a:srgbClr val="800000"/>
        </a:buClr>
        <a:buFont typeface="Lucida Grande"/>
        <a:buChar char="›"/>
        <a:defRPr sz="1800" kern="1200">
          <a:solidFill>
            <a:srgbClr val="4D4F53"/>
          </a:solidFill>
          <a:latin typeface="Arial"/>
          <a:ea typeface="+mn-ea"/>
          <a:cs typeface="Arial"/>
        </a:defRPr>
      </a:lvl3pPr>
      <a:lvl4pPr marL="1144588" indent="-231775" algn="l" defTabSz="457200" rtl="0" eaLnBrk="1" latinLnBrk="0" hangingPunct="1">
        <a:lnSpc>
          <a:spcPct val="100000"/>
        </a:lnSpc>
        <a:spcBef>
          <a:spcPts val="600"/>
        </a:spcBef>
        <a:buClr>
          <a:srgbClr val="800000"/>
        </a:buClr>
        <a:buFont typeface="Lucida Grande"/>
        <a:buChar char="–"/>
        <a:defRPr sz="1600" kern="1200">
          <a:solidFill>
            <a:srgbClr val="4D4F53"/>
          </a:solidFill>
          <a:latin typeface="Arial"/>
          <a:ea typeface="+mn-ea"/>
          <a:cs typeface="Arial"/>
        </a:defRPr>
      </a:lvl4pPr>
      <a:lvl5pPr marL="1600200" indent="-231775" algn="l" defTabSz="457200" rtl="0" eaLnBrk="1" latinLnBrk="0" hangingPunct="1">
        <a:lnSpc>
          <a:spcPct val="100000"/>
        </a:lnSpc>
        <a:spcBef>
          <a:spcPts val="600"/>
        </a:spcBef>
        <a:buClr>
          <a:srgbClr val="800000"/>
        </a:buClr>
        <a:buFont typeface="Lucida Grande"/>
        <a:buChar char="–"/>
        <a:defRPr sz="1600" kern="1200">
          <a:solidFill>
            <a:srgbClr val="4D4F5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slide" Target="slide3.xml"/><Relationship Id="rId13" Type="http://schemas.openxmlformats.org/officeDocument/2006/relationships/slide" Target="slide6.xml"/><Relationship Id="rId14" Type="http://schemas.openxmlformats.org/officeDocument/2006/relationships/slide" Target="slide26.xml"/><Relationship Id="rId1" Type="http://schemas.openxmlformats.org/officeDocument/2006/relationships/vmlDrawing" Target="../drawings/vmlDrawing10.v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tags" Target="../tags/tag40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5.xml"/><Relationship Id="rId10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9.xml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1.vml"/><Relationship Id="rId2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emf"/><Relationship Id="rId7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13.png"/><Relationship Id="rId19" Type="http://schemas.openxmlformats.org/officeDocument/2006/relationships/image" Target="../media/image29.png"/><Relationship Id="rId1" Type="http://schemas.openxmlformats.org/officeDocument/2006/relationships/vmlDrawing" Target="../drawings/vmlDrawing12.vml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6" Type="http://schemas.openxmlformats.org/officeDocument/2006/relationships/oleObject" Target="../embeddings/oleObject12.bin"/><Relationship Id="rId7" Type="http://schemas.openxmlformats.org/officeDocument/2006/relationships/image" Target="../media/image6.emf"/><Relationship Id="rId8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slide" Target="slide3.xml"/><Relationship Id="rId13" Type="http://schemas.openxmlformats.org/officeDocument/2006/relationships/slide" Target="slide6.xml"/><Relationship Id="rId14" Type="http://schemas.openxmlformats.org/officeDocument/2006/relationships/slide" Target="slide15.xml"/><Relationship Id="rId1" Type="http://schemas.openxmlformats.org/officeDocument/2006/relationships/vmlDrawing" Target="../drawings/vmlDrawing13.v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tags" Target="../tags/tag53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26.xml"/><Relationship Id="rId10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slide" Target="slide6.xml"/><Relationship Id="rId13" Type="http://schemas.openxmlformats.org/officeDocument/2006/relationships/slide" Target="slide15.xml"/><Relationship Id="rId14" Type="http://schemas.openxmlformats.org/officeDocument/2006/relationships/slide" Target="slide26.xml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6" Type="http://schemas.openxmlformats.org/officeDocument/2006/relationships/tags" Target="../tags/tag9.xml"/><Relationship Id="rId7" Type="http://schemas.openxmlformats.org/officeDocument/2006/relationships/tags" Target="../tags/tag10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.xml"/><Relationship Id="rId10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oleObject" Target="../embeddings/oleObject5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2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Relationship Id="rId8" Type="http://schemas.openxmlformats.org/officeDocument/2006/relationships/oleObject" Target="../embeddings/oleObject6.bin"/><Relationship Id="rId9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slide" Target="slide3.xml"/><Relationship Id="rId13" Type="http://schemas.openxmlformats.org/officeDocument/2006/relationships/slide" Target="slide15.xml"/><Relationship Id="rId14" Type="http://schemas.openxmlformats.org/officeDocument/2006/relationships/slide" Target="slide26.xml"/><Relationship Id="rId1" Type="http://schemas.openxmlformats.org/officeDocument/2006/relationships/vmlDrawing" Target="../drawings/vmlDrawing7.v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tags" Target="../tags/tag22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6.xml"/><Relationship Id="rId10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tags" Target="../tags/tag30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8.xml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8.vml"/><Relationship Id="rId2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oleObject" Target="../embeddings/oleObject9.bin"/><Relationship Id="rId6" Type="http://schemas.openxmlformats.org/officeDocument/2006/relationships/image" Target="../media/image1.emf"/><Relationship Id="rId7" Type="http://schemas.openxmlformats.org/officeDocument/2006/relationships/image" Target="../media/image7.png"/><Relationship Id="rId1" Type="http://schemas.openxmlformats.org/officeDocument/2006/relationships/vmlDrawing" Target="../drawings/vmlDrawing9.vml"/><Relationship Id="rId2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40" y="5061345"/>
            <a:ext cx="8229600" cy="566928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Market Segmentation &amp; Competition</a:t>
            </a:r>
            <a:br>
              <a:rPr lang="en-US" sz="2800" b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>Tanguy Chau</a:t>
            </a:r>
            <a:br>
              <a:rPr lang="en-US" sz="1800" dirty="0"/>
            </a:br>
            <a:r>
              <a:rPr lang="en-US" sz="1800" dirty="0"/>
              <a:t>Energy 203</a:t>
            </a:r>
            <a:br>
              <a:rPr lang="en-US" sz="1800" dirty="0"/>
            </a:br>
            <a:r>
              <a:rPr lang="en-US" sz="1800" dirty="0"/>
              <a:t>February 2</a:t>
            </a:r>
            <a:r>
              <a:rPr lang="en-US" sz="1800" baseline="30000" dirty="0"/>
              <a:t>nd</a:t>
            </a:r>
            <a:r>
              <a:rPr lang="en-US" sz="1800" dirty="0"/>
              <a:t> 2017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88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Establish clear alternatives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942118" y="1153415"/>
            <a:ext cx="7259764" cy="4551171"/>
            <a:chOff x="931068" y="1399718"/>
            <a:chExt cx="7259764" cy="4551171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685036" y="1410867"/>
              <a:ext cx="2208948" cy="40123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 u="sng"/>
                <a:t>Retail Banking</a:t>
              </a:r>
            </a:p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~$180M / yr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791400" y="1410867"/>
              <a:ext cx="489174" cy="40123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697580" y="5821794"/>
              <a:ext cx="5991336" cy="11149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345530" y="5711695"/>
              <a:ext cx="992579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Industry Share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19535" y="5707514"/>
              <a:ext cx="351378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0%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711214" y="5720057"/>
              <a:ext cx="479618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100%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226524" y="1686812"/>
              <a:ext cx="0" cy="3728035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931068" y="3162695"/>
              <a:ext cx="5565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Market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Share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045348" y="5265725"/>
              <a:ext cx="351378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0%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984027" y="1399718"/>
              <a:ext cx="479618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100%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97923" y="5456656"/>
              <a:ext cx="2001293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34%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891743" y="5456656"/>
              <a:ext cx="362351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7%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892591" y="1410867"/>
              <a:ext cx="2632620" cy="40123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 u="sng"/>
                <a:t>Credit and Charge Cards</a:t>
              </a:r>
            </a:p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~$215M / yr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160174" y="5456656"/>
              <a:ext cx="2133691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41%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519636" y="1410867"/>
              <a:ext cx="296850" cy="40123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6486188" y="5456656"/>
              <a:ext cx="374894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5%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 rot="16200000">
              <a:off x="5760777" y="3519729"/>
              <a:ext cx="179087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Mortgage Credit   ~$25M / yrs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 rot="16200000">
              <a:off x="6182362" y="3544815"/>
              <a:ext cx="175881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Retail Brokerage   ~$40M / yr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280573" y="1410867"/>
              <a:ext cx="433428" cy="40123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 rot="16200000">
              <a:off x="6521977" y="3550389"/>
              <a:ext cx="195758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Investment Services   ~$35M / yr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7715395" y="1410867"/>
              <a:ext cx="384650" cy="40123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323777" y="5456656"/>
              <a:ext cx="362351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7%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11214" y="5456656"/>
              <a:ext cx="439003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6%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 rot="16200000">
              <a:off x="6224860" y="3580353"/>
              <a:ext cx="334899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Life Insurance / Diversified Financial Services   ~$30M / </a:t>
              </a:r>
              <a:r>
                <a:rPr lang="en-US" altLang="en-US" sz="900" b="1" dirty="0" err="1"/>
                <a:t>yr</a:t>
              </a:r>
              <a:endParaRPr lang="en-US" altLang="en-US" sz="900" b="1" dirty="0"/>
            </a:p>
          </p:txBody>
        </p:sp>
      </p:grpSp>
      <p:sp>
        <p:nvSpPr>
          <p:cNvPr id="31" name="TextBox 6"/>
          <p:cNvSpPr txBox="1"/>
          <p:nvPr>
            <p:custDataLst>
              <p:tags r:id="rId1"/>
            </p:custDataLst>
          </p:nvPr>
        </p:nvSpPr>
        <p:spPr>
          <a:xfrm>
            <a:off x="191863" y="153431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1990156" y="665384"/>
            <a:ext cx="5804835" cy="404661"/>
          </a:xfrm>
          <a:prstGeom prst="wedgeRoundRectCallout">
            <a:avLst>
              <a:gd name="adj1" fmla="val -32741"/>
              <a:gd name="adj2" fmla="val 11121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lvl="1"/>
            <a:r>
              <a:rPr lang="en-US" altLang="en-US" sz="1200" dirty="0">
                <a:solidFill>
                  <a:schemeClr val="tx1"/>
                </a:solidFill>
              </a:rPr>
              <a:t>Which verticals …which accounts?</a:t>
            </a:r>
          </a:p>
        </p:txBody>
      </p:sp>
    </p:spTree>
    <p:extLst>
      <p:ext uri="{BB962C8B-B14F-4D97-AF65-F5344CB8AC3E}">
        <p14:creationId xmlns:p14="http://schemas.microsoft.com/office/powerpoint/2010/main" val="15996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Establish targeting and prioritization 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6"/>
          <p:cNvSpPr txBox="1"/>
          <p:nvPr>
            <p:custDataLst>
              <p:tags r:id="rId1"/>
            </p:custDataLst>
          </p:nvPr>
        </p:nvSpPr>
        <p:spPr>
          <a:xfrm>
            <a:off x="191863" y="153431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932207" y="999844"/>
            <a:ext cx="7279586" cy="4858312"/>
            <a:chOff x="454885" y="1316631"/>
            <a:chExt cx="7279586" cy="485831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02423" y="1671747"/>
              <a:ext cx="2256433" cy="23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294251" y="1671747"/>
              <a:ext cx="453221" cy="1506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137480" y="5931751"/>
              <a:ext cx="6519198" cy="243192"/>
              <a:chOff x="678" y="3974"/>
              <a:chExt cx="4718" cy="176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734" y="4056"/>
                <a:ext cx="4299" cy="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2634" y="3977"/>
                <a:ext cx="718" cy="1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Industry Share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678" y="3974"/>
                <a:ext cx="254" cy="1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0%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5049" y="3983"/>
                <a:ext cx="347" cy="1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100%</a:t>
                </a: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54885" y="1660693"/>
              <a:ext cx="556854" cy="4063790"/>
              <a:chOff x="184" y="883"/>
              <a:chExt cx="403" cy="2941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V="1">
                <a:off x="396" y="1089"/>
                <a:ext cx="0" cy="26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84" y="2148"/>
                <a:ext cx="403" cy="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Market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Share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266" y="3657"/>
                <a:ext cx="254" cy="1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0%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222" y="883"/>
                <a:ext cx="347" cy="1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100%</a:t>
                </a:r>
              </a:p>
            </p:txBody>
          </p:sp>
        </p:grp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991643" y="1671747"/>
              <a:ext cx="302608" cy="1589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177203" y="1671747"/>
              <a:ext cx="381369" cy="3661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202423" y="1692473"/>
              <a:ext cx="2256433" cy="1188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Too Small (3%)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202423" y="1803015"/>
              <a:ext cx="2256433" cy="15669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Recent IVR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Purchase (39%)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202423" y="3372707"/>
              <a:ext cx="2256433" cy="166227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Other Telecom Network  (42%)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202423" y="5030833"/>
              <a:ext cx="2256433" cy="61488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Retail Banking (14%)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438129" y="1826505"/>
              <a:ext cx="2610167" cy="5969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Recent IVR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Purchase (15%)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438129" y="2423430"/>
              <a:ext cx="2610167" cy="16470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Other Telecom Network  (41%)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438129" y="4056684"/>
              <a:ext cx="2610167" cy="158903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Credit and Charge 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Card (40%)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991643" y="1826505"/>
              <a:ext cx="302608" cy="18225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991643" y="3649061"/>
              <a:ext cx="302608" cy="5568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991643" y="4205916"/>
              <a:ext cx="302608" cy="14398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 rot="16200000">
              <a:off x="5746292" y="4756513"/>
              <a:ext cx="80021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OTN  (36%)</a:t>
              </a: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 rot="16200000">
              <a:off x="5948325" y="3789964"/>
              <a:ext cx="415498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14%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 rot="16200000">
              <a:off x="5607052" y="2625821"/>
              <a:ext cx="1075936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Too Small (46%)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294251" y="1826505"/>
              <a:ext cx="453221" cy="19248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6294251" y="3749931"/>
              <a:ext cx="453221" cy="4297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294251" y="4152026"/>
              <a:ext cx="453221" cy="149369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 rot="16200000">
              <a:off x="6276714" y="3763549"/>
              <a:ext cx="492443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OTN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(11%)</a:t>
              </a: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 rot="16200000">
              <a:off x="5659530" y="2686619"/>
              <a:ext cx="1717137" cy="2308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Recent IVR Purchase  (50%)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 rot="16200000">
              <a:off x="5762960" y="4755661"/>
              <a:ext cx="1496459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RB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(17%)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47472" y="2025480"/>
              <a:ext cx="429731" cy="3426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747472" y="2357105"/>
              <a:ext cx="429731" cy="3744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747472" y="2732947"/>
              <a:ext cx="429731" cy="291277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747472" y="1671747"/>
              <a:ext cx="429731" cy="35787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 rot="16200000">
              <a:off x="6137955" y="4082900"/>
              <a:ext cx="167225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Investment Services  (73%)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 rot="16200000">
              <a:off x="6688892" y="2364505"/>
              <a:ext cx="556563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/>
                <a:t>OTN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/>
                <a:t>(10%)c</a:t>
              </a: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 rot="16200000">
              <a:off x="6709899" y="1677765"/>
              <a:ext cx="492443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Other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(9%)</a:t>
              </a:r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 rot="16200000">
              <a:off x="6715426" y="2025972"/>
              <a:ext cx="492443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/>
                <a:t>Small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/>
                <a:t>(9%)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7177203" y="2031007"/>
              <a:ext cx="381369" cy="36147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 rot="16200000">
              <a:off x="5827767" y="3674586"/>
              <a:ext cx="306365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Life Insurance / Diversified Financial Services  (91%)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944435" y="1394010"/>
              <a:ext cx="986167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Retail Banking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4213303" y="1395392"/>
              <a:ext cx="154401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Credit and Charge Cards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5892193" y="1322158"/>
              <a:ext cx="51809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Mort.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Credit</a:t>
              </a:r>
            </a:p>
          </p:txBody>
        </p: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6280415" y="1322158"/>
              <a:ext cx="4988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Retail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Brok.</a:t>
              </a: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6731207" y="1324922"/>
              <a:ext cx="4539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Inv.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Svcs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7049667" y="1316631"/>
              <a:ext cx="68480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Life Ins. /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Div. FS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438130" y="1671747"/>
              <a:ext cx="2553514" cy="1506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Too Small (4%)</a:t>
              </a:r>
            </a:p>
          </p:txBody>
        </p: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 rot="16200000">
              <a:off x="7128575" y="1666711"/>
              <a:ext cx="492443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Small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(9%)</a:t>
              </a:r>
            </a:p>
          </p:txBody>
        </p:sp>
        <p:sp>
          <p:nvSpPr>
            <p:cNvPr id="58" name="Text Box 54"/>
            <p:cNvSpPr txBox="1">
              <a:spLocks noChangeArrowheads="1"/>
            </p:cNvSpPr>
            <p:nvPr/>
          </p:nvSpPr>
          <p:spPr bwMode="auto">
            <a:xfrm>
              <a:off x="1314347" y="5683029"/>
              <a:ext cx="1984224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34%</a:t>
              </a:r>
            </a:p>
          </p:txBody>
        </p:sp>
        <p:sp>
          <p:nvSpPr>
            <p:cNvPr id="59" name="Text Box 55"/>
            <p:cNvSpPr txBox="1">
              <a:spLocks noChangeArrowheads="1"/>
            </p:cNvSpPr>
            <p:nvPr/>
          </p:nvSpPr>
          <p:spPr bwMode="auto">
            <a:xfrm>
              <a:off x="6364722" y="5683029"/>
              <a:ext cx="359261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7%</a:t>
              </a:r>
            </a:p>
          </p:txBody>
        </p:sp>
        <p:sp>
          <p:nvSpPr>
            <p:cNvPr id="60" name="Text Box 56"/>
            <p:cNvSpPr txBox="1">
              <a:spLocks noChangeArrowheads="1"/>
            </p:cNvSpPr>
            <p:nvPr/>
          </p:nvSpPr>
          <p:spPr bwMode="auto">
            <a:xfrm>
              <a:off x="3656450" y="5683029"/>
              <a:ext cx="211549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41%</a:t>
              </a:r>
            </a:p>
          </p:txBody>
        </p:sp>
        <p:sp>
          <p:nvSpPr>
            <p:cNvPr id="61" name="Text Box 57"/>
            <p:cNvSpPr txBox="1">
              <a:spLocks noChangeArrowheads="1"/>
            </p:cNvSpPr>
            <p:nvPr/>
          </p:nvSpPr>
          <p:spPr bwMode="auto">
            <a:xfrm>
              <a:off x="5962626" y="5683029"/>
              <a:ext cx="371697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5%</a:t>
              </a:r>
            </a:p>
          </p:txBody>
        </p:sp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6793071" y="5683029"/>
              <a:ext cx="359261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7%</a:t>
              </a: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7177203" y="5683029"/>
              <a:ext cx="435258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6%</a:t>
              </a:r>
            </a:p>
          </p:txBody>
        </p:sp>
      </p:grpSp>
      <p:sp>
        <p:nvSpPr>
          <p:cNvPr id="66" name="Rounded Rectangular Callout 65"/>
          <p:cNvSpPr/>
          <p:nvPr/>
        </p:nvSpPr>
        <p:spPr>
          <a:xfrm>
            <a:off x="1990156" y="587856"/>
            <a:ext cx="5804835" cy="482190"/>
          </a:xfrm>
          <a:prstGeom prst="wedgeRoundRectCallout">
            <a:avLst>
              <a:gd name="adj1" fmla="val -32741"/>
              <a:gd name="adj2" fmla="val 11121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lvl="1"/>
            <a:r>
              <a:rPr lang="en-US" altLang="en-US" sz="1200" dirty="0">
                <a:solidFill>
                  <a:schemeClr val="tx1"/>
                </a:solidFill>
              </a:rPr>
              <a:t>• 13 carefully selected criteria based on win-loss analysis, customer interviews</a:t>
            </a:r>
          </a:p>
          <a:p>
            <a:pPr marL="117475" lvl="1"/>
            <a:r>
              <a:rPr lang="en-US" altLang="en-US" sz="1200" dirty="0">
                <a:solidFill>
                  <a:schemeClr val="tx1"/>
                </a:solidFill>
              </a:rPr>
              <a:t>• Thoughtful weighting is as important as the criteria</a:t>
            </a:r>
          </a:p>
        </p:txBody>
      </p:sp>
      <p:sp>
        <p:nvSpPr>
          <p:cNvPr id="67" name="Rounded Rectangular Callout 66"/>
          <p:cNvSpPr/>
          <p:nvPr/>
        </p:nvSpPr>
        <p:spPr>
          <a:xfrm>
            <a:off x="2318116" y="5592397"/>
            <a:ext cx="5804835" cy="482190"/>
          </a:xfrm>
          <a:prstGeom prst="wedgeRoundRectCallout">
            <a:avLst>
              <a:gd name="adj1" fmla="val -29936"/>
              <a:gd name="adj2" fmla="val -13037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lvl="1"/>
            <a:r>
              <a:rPr lang="en-US" altLang="en-US" sz="1200" b="1" u="sng" dirty="0">
                <a:solidFill>
                  <a:schemeClr val="tx1"/>
                </a:solidFill>
              </a:rPr>
              <a:t>Criteria: </a:t>
            </a:r>
            <a:r>
              <a:rPr lang="en-US" altLang="en-US" sz="1200" dirty="0">
                <a:solidFill>
                  <a:schemeClr val="tx1"/>
                </a:solidFill>
              </a:rPr>
              <a:t>(1) not captive to other </a:t>
            </a:r>
            <a:r>
              <a:rPr lang="en-US" altLang="en-US" sz="1200" dirty="0" err="1">
                <a:solidFill>
                  <a:schemeClr val="tx1"/>
                </a:solidFill>
              </a:rPr>
              <a:t>telcom</a:t>
            </a:r>
            <a:r>
              <a:rPr lang="en-US" altLang="en-US" sz="1200" dirty="0">
                <a:solidFill>
                  <a:schemeClr val="tx1"/>
                </a:solidFill>
              </a:rPr>
              <a:t> (2) did not buy IVR recently (3) big enough (4) other criteria</a:t>
            </a:r>
          </a:p>
        </p:txBody>
      </p:sp>
    </p:spTree>
    <p:extLst>
      <p:ext uri="{BB962C8B-B14F-4D97-AF65-F5344CB8AC3E}">
        <p14:creationId xmlns:p14="http://schemas.microsoft.com/office/powerpoint/2010/main" val="39453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8012" y="1037629"/>
            <a:ext cx="7768144" cy="4579542"/>
            <a:chOff x="726569" y="1335382"/>
            <a:chExt cx="7768144" cy="4579542"/>
          </a:xfrm>
        </p:grpSpPr>
        <p:grpSp>
          <p:nvGrpSpPr>
            <p:cNvPr id="1259537" name="Group 17"/>
            <p:cNvGrpSpPr>
              <a:grpSpLocks/>
            </p:cNvGrpSpPr>
            <p:nvPr/>
          </p:nvGrpSpPr>
          <p:grpSpPr bwMode="auto">
            <a:xfrm>
              <a:off x="1076325" y="5670449"/>
              <a:ext cx="7418388" cy="244475"/>
              <a:chOff x="678" y="3974"/>
              <a:chExt cx="4673" cy="154"/>
            </a:xfrm>
          </p:grpSpPr>
          <p:sp>
            <p:nvSpPr>
              <p:cNvPr id="1259538" name="Line 18"/>
              <p:cNvSpPr>
                <a:spLocks noChangeShapeType="1"/>
              </p:cNvSpPr>
              <p:nvPr/>
            </p:nvSpPr>
            <p:spPr bwMode="auto">
              <a:xfrm>
                <a:off x="734" y="4056"/>
                <a:ext cx="4299" cy="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59539" name="Text Box 19"/>
              <p:cNvSpPr txBox="1">
                <a:spLocks noChangeArrowheads="1"/>
              </p:cNvSpPr>
              <p:nvPr/>
            </p:nvSpPr>
            <p:spPr bwMode="auto">
              <a:xfrm>
                <a:off x="2634" y="3977"/>
                <a:ext cx="625" cy="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Industry Share</a:t>
                </a:r>
              </a:p>
            </p:txBody>
          </p:sp>
          <p:sp>
            <p:nvSpPr>
              <p:cNvPr id="1259540" name="Text Box 20"/>
              <p:cNvSpPr txBox="1">
                <a:spLocks noChangeArrowheads="1"/>
              </p:cNvSpPr>
              <p:nvPr/>
            </p:nvSpPr>
            <p:spPr bwMode="auto">
              <a:xfrm>
                <a:off x="678" y="3974"/>
                <a:ext cx="221" cy="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0%</a:t>
                </a:r>
              </a:p>
            </p:txBody>
          </p:sp>
          <p:sp>
            <p:nvSpPr>
              <p:cNvPr id="1259541" name="Text Box 21"/>
              <p:cNvSpPr txBox="1">
                <a:spLocks noChangeArrowheads="1"/>
              </p:cNvSpPr>
              <p:nvPr/>
            </p:nvSpPr>
            <p:spPr bwMode="auto">
              <a:xfrm>
                <a:off x="5049" y="3983"/>
                <a:ext cx="302" cy="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100%</a:t>
                </a:r>
              </a:p>
            </p:txBody>
          </p:sp>
        </p:grpSp>
        <p:sp>
          <p:nvSpPr>
            <p:cNvPr id="1259522" name="Rectangle 2"/>
            <p:cNvSpPr>
              <a:spLocks noChangeArrowheads="1"/>
            </p:cNvSpPr>
            <p:nvPr/>
          </p:nvSpPr>
          <p:spPr bwMode="auto">
            <a:xfrm>
              <a:off x="6530757" y="3675995"/>
              <a:ext cx="1052276" cy="6761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17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(18%)</a:t>
              </a:r>
            </a:p>
          </p:txBody>
        </p:sp>
        <p:sp>
          <p:nvSpPr>
            <p:cNvPr id="1259523" name="Rectangle 3"/>
            <p:cNvSpPr>
              <a:spLocks noChangeArrowheads="1"/>
            </p:cNvSpPr>
            <p:nvPr/>
          </p:nvSpPr>
          <p:spPr bwMode="auto">
            <a:xfrm>
              <a:off x="6530757" y="1815508"/>
              <a:ext cx="1052276" cy="253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12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(7%)</a:t>
              </a:r>
            </a:p>
          </p:txBody>
        </p:sp>
        <p:sp>
          <p:nvSpPr>
            <p:cNvPr id="1259524" name="Rectangle 4"/>
            <p:cNvSpPr>
              <a:spLocks noChangeArrowheads="1"/>
            </p:cNvSpPr>
            <p:nvPr/>
          </p:nvSpPr>
          <p:spPr bwMode="auto">
            <a:xfrm>
              <a:off x="5225081" y="1687474"/>
              <a:ext cx="476125" cy="32275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1259525" name="Rectangle 5"/>
            <p:cNvSpPr>
              <a:spLocks noChangeArrowheads="1"/>
            </p:cNvSpPr>
            <p:nvPr/>
          </p:nvSpPr>
          <p:spPr bwMode="auto">
            <a:xfrm>
              <a:off x="5227748" y="2963808"/>
              <a:ext cx="476125" cy="6375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1259526" name="Rectangle 6"/>
            <p:cNvSpPr>
              <a:spLocks noChangeArrowheads="1"/>
            </p:cNvSpPr>
            <p:nvPr/>
          </p:nvSpPr>
          <p:spPr bwMode="auto">
            <a:xfrm>
              <a:off x="5225081" y="2007558"/>
              <a:ext cx="476125" cy="32275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1259527" name="Rectangle 7"/>
            <p:cNvSpPr>
              <a:spLocks noChangeArrowheads="1"/>
            </p:cNvSpPr>
            <p:nvPr/>
          </p:nvSpPr>
          <p:spPr bwMode="auto">
            <a:xfrm>
              <a:off x="5225081" y="2330309"/>
              <a:ext cx="476125" cy="6375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1259528" name="Rectangle 8"/>
            <p:cNvSpPr>
              <a:spLocks noChangeArrowheads="1"/>
            </p:cNvSpPr>
            <p:nvPr/>
          </p:nvSpPr>
          <p:spPr bwMode="auto">
            <a:xfrm>
              <a:off x="5225081" y="3589306"/>
              <a:ext cx="476125" cy="19365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endParaRPr lang="en-US" altLang="en-US" sz="900" b="1"/>
            </a:p>
          </p:txBody>
        </p:sp>
        <p:sp>
          <p:nvSpPr>
            <p:cNvPr id="1259529" name="Rectangle 9"/>
            <p:cNvSpPr>
              <a:spLocks noChangeArrowheads="1"/>
            </p:cNvSpPr>
            <p:nvPr/>
          </p:nvSpPr>
          <p:spPr bwMode="auto">
            <a:xfrm>
              <a:off x="6534757" y="1687474"/>
              <a:ext cx="1052276" cy="1307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11 (4%)</a:t>
              </a:r>
            </a:p>
          </p:txBody>
        </p:sp>
        <p:sp>
          <p:nvSpPr>
            <p:cNvPr id="1259530" name="Rectangle 10"/>
            <p:cNvSpPr>
              <a:spLocks noChangeArrowheads="1"/>
            </p:cNvSpPr>
            <p:nvPr/>
          </p:nvSpPr>
          <p:spPr bwMode="auto">
            <a:xfrm>
              <a:off x="6530757" y="2060906"/>
              <a:ext cx="1052276" cy="3000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13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(8%)</a:t>
              </a:r>
            </a:p>
          </p:txBody>
        </p:sp>
        <p:sp>
          <p:nvSpPr>
            <p:cNvPr id="1259531" name="Rectangle 11"/>
            <p:cNvSpPr>
              <a:spLocks noChangeArrowheads="1"/>
            </p:cNvSpPr>
            <p:nvPr/>
          </p:nvSpPr>
          <p:spPr bwMode="auto">
            <a:xfrm>
              <a:off x="6530757" y="2359650"/>
              <a:ext cx="1052276" cy="3841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14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(10%)</a:t>
              </a:r>
            </a:p>
          </p:txBody>
        </p:sp>
        <p:sp>
          <p:nvSpPr>
            <p:cNvPr id="1259532" name="Rectangle 12"/>
            <p:cNvSpPr>
              <a:spLocks noChangeArrowheads="1"/>
            </p:cNvSpPr>
            <p:nvPr/>
          </p:nvSpPr>
          <p:spPr bwMode="auto">
            <a:xfrm>
              <a:off x="6530757" y="2743751"/>
              <a:ext cx="1052276" cy="42277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15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(11%)</a:t>
              </a:r>
            </a:p>
          </p:txBody>
        </p:sp>
        <p:sp>
          <p:nvSpPr>
            <p:cNvPr id="1259533" name="Rectangle 13"/>
            <p:cNvSpPr>
              <a:spLocks noChangeArrowheads="1"/>
            </p:cNvSpPr>
            <p:nvPr/>
          </p:nvSpPr>
          <p:spPr bwMode="auto">
            <a:xfrm>
              <a:off x="6530757" y="3159860"/>
              <a:ext cx="1052276" cy="52280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16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(14%)</a:t>
              </a:r>
            </a:p>
          </p:txBody>
        </p:sp>
        <p:sp>
          <p:nvSpPr>
            <p:cNvPr id="1259534" name="Rectangle 14"/>
            <p:cNvSpPr>
              <a:spLocks noChangeArrowheads="1"/>
            </p:cNvSpPr>
            <p:nvPr/>
          </p:nvSpPr>
          <p:spPr bwMode="auto">
            <a:xfrm>
              <a:off x="6530757" y="4332167"/>
              <a:ext cx="1052276" cy="119364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18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(30%)</a:t>
              </a:r>
            </a:p>
          </p:txBody>
        </p:sp>
        <p:sp>
          <p:nvSpPr>
            <p:cNvPr id="1259536" name="Rectangle 16"/>
            <p:cNvSpPr>
              <a:spLocks noChangeArrowheads="1"/>
            </p:cNvSpPr>
            <p:nvPr/>
          </p:nvSpPr>
          <p:spPr bwMode="auto">
            <a:xfrm>
              <a:off x="1448092" y="1687474"/>
              <a:ext cx="874896" cy="27740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Company 1 (5%)</a:t>
              </a:r>
            </a:p>
          </p:txBody>
        </p:sp>
        <p:grpSp>
          <p:nvGrpSpPr>
            <p:cNvPr id="1259542" name="Group 22"/>
            <p:cNvGrpSpPr>
              <a:grpSpLocks/>
            </p:cNvGrpSpPr>
            <p:nvPr/>
          </p:nvGrpSpPr>
          <p:grpSpPr bwMode="auto">
            <a:xfrm>
              <a:off x="726569" y="1676805"/>
              <a:ext cx="556146" cy="3930364"/>
              <a:chOff x="184" y="883"/>
              <a:chExt cx="417" cy="2947"/>
            </a:xfrm>
          </p:grpSpPr>
          <p:sp>
            <p:nvSpPr>
              <p:cNvPr id="1259543" name="Line 23"/>
              <p:cNvSpPr>
                <a:spLocks noChangeShapeType="1"/>
              </p:cNvSpPr>
              <p:nvPr/>
            </p:nvSpPr>
            <p:spPr bwMode="auto">
              <a:xfrm flipV="1">
                <a:off x="396" y="1089"/>
                <a:ext cx="0" cy="26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259544" name="Text Box 24"/>
              <p:cNvSpPr txBox="1">
                <a:spLocks noChangeArrowheads="1"/>
              </p:cNvSpPr>
              <p:nvPr/>
            </p:nvSpPr>
            <p:spPr bwMode="auto">
              <a:xfrm>
                <a:off x="184" y="2148"/>
                <a:ext cx="417" cy="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Market</a:t>
                </a:r>
              </a:p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Share</a:t>
                </a:r>
              </a:p>
            </p:txBody>
          </p:sp>
          <p:sp>
            <p:nvSpPr>
              <p:cNvPr id="1259545" name="Text Box 25"/>
              <p:cNvSpPr txBox="1">
                <a:spLocks noChangeArrowheads="1"/>
              </p:cNvSpPr>
              <p:nvPr/>
            </p:nvSpPr>
            <p:spPr bwMode="auto">
              <a:xfrm>
                <a:off x="266" y="3657"/>
                <a:ext cx="263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0%</a:t>
                </a:r>
              </a:p>
            </p:txBody>
          </p:sp>
          <p:sp>
            <p:nvSpPr>
              <p:cNvPr id="1259546" name="Text Box 26"/>
              <p:cNvSpPr txBox="1">
                <a:spLocks noChangeArrowheads="1"/>
              </p:cNvSpPr>
              <p:nvPr/>
            </p:nvSpPr>
            <p:spPr bwMode="auto">
              <a:xfrm>
                <a:off x="222" y="883"/>
                <a:ext cx="360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 typeface="Wingdings" panose="05000000000000000000" pitchFamily="2" charset="2"/>
                  <a:buNone/>
                </a:pPr>
                <a:r>
                  <a:rPr lang="en-US" altLang="en-US" sz="900" b="1"/>
                  <a:t>100%</a:t>
                </a:r>
              </a:p>
            </p:txBody>
          </p:sp>
        </p:grpSp>
        <p:sp>
          <p:nvSpPr>
            <p:cNvPr id="1259547" name="Rectangle 27"/>
            <p:cNvSpPr>
              <a:spLocks noChangeArrowheads="1"/>
            </p:cNvSpPr>
            <p:nvPr/>
          </p:nvSpPr>
          <p:spPr bwMode="auto">
            <a:xfrm>
              <a:off x="2322988" y="1687474"/>
              <a:ext cx="2910096" cy="1080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Company A (3%)</a:t>
              </a:r>
            </a:p>
          </p:txBody>
        </p:sp>
        <p:sp>
          <p:nvSpPr>
            <p:cNvPr id="1259548" name="Rectangle 28"/>
            <p:cNvSpPr>
              <a:spLocks noChangeArrowheads="1"/>
            </p:cNvSpPr>
            <p:nvPr/>
          </p:nvSpPr>
          <p:spPr bwMode="auto">
            <a:xfrm>
              <a:off x="1448092" y="1943541"/>
              <a:ext cx="874896" cy="24539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Company 2 (5%)</a:t>
              </a:r>
            </a:p>
          </p:txBody>
        </p:sp>
        <p:sp>
          <p:nvSpPr>
            <p:cNvPr id="1259549" name="Rectangle 29"/>
            <p:cNvSpPr>
              <a:spLocks noChangeArrowheads="1"/>
            </p:cNvSpPr>
            <p:nvPr/>
          </p:nvSpPr>
          <p:spPr bwMode="auto">
            <a:xfrm>
              <a:off x="1448092" y="2188939"/>
              <a:ext cx="874896" cy="26940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Company 3 (6%)</a:t>
              </a:r>
            </a:p>
          </p:txBody>
        </p:sp>
        <p:sp>
          <p:nvSpPr>
            <p:cNvPr id="1259550" name="Rectangle 30"/>
            <p:cNvSpPr>
              <a:spLocks noChangeArrowheads="1"/>
            </p:cNvSpPr>
            <p:nvPr/>
          </p:nvSpPr>
          <p:spPr bwMode="auto">
            <a:xfrm>
              <a:off x="1448092" y="2455676"/>
              <a:ext cx="874896" cy="28407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Company 4 (6%)</a:t>
              </a:r>
            </a:p>
          </p:txBody>
        </p:sp>
        <p:sp>
          <p:nvSpPr>
            <p:cNvPr id="1259551" name="Rectangle 31"/>
            <p:cNvSpPr>
              <a:spLocks noChangeArrowheads="1"/>
            </p:cNvSpPr>
            <p:nvPr/>
          </p:nvSpPr>
          <p:spPr bwMode="auto">
            <a:xfrm>
              <a:off x="1448092" y="2711743"/>
              <a:ext cx="874896" cy="47745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Company 5 (10%)</a:t>
              </a:r>
            </a:p>
          </p:txBody>
        </p:sp>
        <p:sp>
          <p:nvSpPr>
            <p:cNvPr id="1259552" name="Rectangle 32"/>
            <p:cNvSpPr>
              <a:spLocks noChangeArrowheads="1"/>
            </p:cNvSpPr>
            <p:nvPr/>
          </p:nvSpPr>
          <p:spPr bwMode="auto">
            <a:xfrm>
              <a:off x="1448092" y="3187867"/>
              <a:ext cx="874896" cy="60682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Company 6 (13%)</a:t>
              </a:r>
            </a:p>
          </p:txBody>
        </p:sp>
        <p:sp>
          <p:nvSpPr>
            <p:cNvPr id="1259553" name="Rectangle 33"/>
            <p:cNvSpPr>
              <a:spLocks noChangeArrowheads="1"/>
            </p:cNvSpPr>
            <p:nvPr/>
          </p:nvSpPr>
          <p:spPr bwMode="auto">
            <a:xfrm>
              <a:off x="1448092" y="3782690"/>
              <a:ext cx="874896" cy="17431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7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(35%)</a:t>
              </a:r>
            </a:p>
          </p:txBody>
        </p:sp>
        <p:sp>
          <p:nvSpPr>
            <p:cNvPr id="1259554" name="Rectangle 34"/>
            <p:cNvSpPr>
              <a:spLocks noChangeArrowheads="1"/>
            </p:cNvSpPr>
            <p:nvPr/>
          </p:nvSpPr>
          <p:spPr bwMode="auto">
            <a:xfrm>
              <a:off x="2322988" y="1794169"/>
              <a:ext cx="2910096" cy="52280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Company B (14%)</a:t>
              </a:r>
            </a:p>
          </p:txBody>
        </p:sp>
        <p:sp>
          <p:nvSpPr>
            <p:cNvPr id="1259555" name="Rectangle 35"/>
            <p:cNvSpPr>
              <a:spLocks noChangeArrowheads="1"/>
            </p:cNvSpPr>
            <p:nvPr/>
          </p:nvSpPr>
          <p:spPr bwMode="auto">
            <a:xfrm>
              <a:off x="2322988" y="2316973"/>
              <a:ext cx="2910096" cy="5988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Company C (16%)</a:t>
              </a:r>
            </a:p>
          </p:txBody>
        </p:sp>
        <p:sp>
          <p:nvSpPr>
            <p:cNvPr id="1259556" name="Rectangle 36"/>
            <p:cNvSpPr>
              <a:spLocks noChangeArrowheads="1"/>
            </p:cNvSpPr>
            <p:nvPr/>
          </p:nvSpPr>
          <p:spPr bwMode="auto">
            <a:xfrm>
              <a:off x="2322988" y="2914463"/>
              <a:ext cx="2910096" cy="6214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Company D (16%)</a:t>
              </a:r>
            </a:p>
          </p:txBody>
        </p:sp>
        <p:sp>
          <p:nvSpPr>
            <p:cNvPr id="1259557" name="Rectangle 37"/>
            <p:cNvSpPr>
              <a:spLocks noChangeArrowheads="1"/>
            </p:cNvSpPr>
            <p:nvPr/>
          </p:nvSpPr>
          <p:spPr bwMode="auto">
            <a:xfrm>
              <a:off x="2322988" y="3533291"/>
              <a:ext cx="2910096" cy="8442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/>
                <a:t>Company E (22%)</a:t>
              </a:r>
            </a:p>
          </p:txBody>
        </p:sp>
        <p:sp>
          <p:nvSpPr>
            <p:cNvPr id="1259558" name="Rectangle 38"/>
            <p:cNvSpPr>
              <a:spLocks noChangeArrowheads="1"/>
            </p:cNvSpPr>
            <p:nvPr/>
          </p:nvSpPr>
          <p:spPr bwMode="auto">
            <a:xfrm>
              <a:off x="2322988" y="4376179"/>
              <a:ext cx="2910096" cy="114963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Company F (30%)</a:t>
              </a:r>
            </a:p>
          </p:txBody>
        </p:sp>
        <p:sp>
          <p:nvSpPr>
            <p:cNvPr id="1259559" name="Rectangle 39"/>
            <p:cNvSpPr>
              <a:spLocks noChangeArrowheads="1"/>
            </p:cNvSpPr>
            <p:nvPr/>
          </p:nvSpPr>
          <p:spPr bwMode="auto">
            <a:xfrm>
              <a:off x="5703873" y="1687474"/>
              <a:ext cx="837553" cy="2760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Com. AA (7%)</a:t>
              </a:r>
            </a:p>
          </p:txBody>
        </p:sp>
        <p:sp>
          <p:nvSpPr>
            <p:cNvPr id="1259560" name="Rectangle 40"/>
            <p:cNvSpPr>
              <a:spLocks noChangeArrowheads="1"/>
            </p:cNvSpPr>
            <p:nvPr/>
          </p:nvSpPr>
          <p:spPr bwMode="auto">
            <a:xfrm>
              <a:off x="5699873" y="1964880"/>
              <a:ext cx="837553" cy="35342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BB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(9%)</a:t>
              </a:r>
            </a:p>
          </p:txBody>
        </p:sp>
        <p:sp>
          <p:nvSpPr>
            <p:cNvPr id="1259561" name="Rectangle 41"/>
            <p:cNvSpPr>
              <a:spLocks noChangeArrowheads="1"/>
            </p:cNvSpPr>
            <p:nvPr/>
          </p:nvSpPr>
          <p:spPr bwMode="auto">
            <a:xfrm>
              <a:off x="5699873" y="2316973"/>
              <a:ext cx="837553" cy="3680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CC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(10%)</a:t>
              </a:r>
            </a:p>
          </p:txBody>
        </p:sp>
        <p:sp>
          <p:nvSpPr>
            <p:cNvPr id="1259562" name="Rectangle 42"/>
            <p:cNvSpPr>
              <a:spLocks noChangeArrowheads="1"/>
            </p:cNvSpPr>
            <p:nvPr/>
          </p:nvSpPr>
          <p:spPr bwMode="auto">
            <a:xfrm>
              <a:off x="5699873" y="2679734"/>
              <a:ext cx="837553" cy="42277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Company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(11%)</a:t>
              </a:r>
            </a:p>
          </p:txBody>
        </p:sp>
        <p:sp>
          <p:nvSpPr>
            <p:cNvPr id="1259564" name="Rectangle 44"/>
            <p:cNvSpPr>
              <a:spLocks noChangeArrowheads="1"/>
            </p:cNvSpPr>
            <p:nvPr/>
          </p:nvSpPr>
          <p:spPr bwMode="auto">
            <a:xfrm>
              <a:off x="5699873" y="3095843"/>
              <a:ext cx="837553" cy="6908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(18%)</a:t>
              </a:r>
            </a:p>
          </p:txBody>
        </p:sp>
        <p:sp>
          <p:nvSpPr>
            <p:cNvPr id="1259565" name="Rectangle 45"/>
            <p:cNvSpPr>
              <a:spLocks noChangeArrowheads="1"/>
            </p:cNvSpPr>
            <p:nvPr/>
          </p:nvSpPr>
          <p:spPr bwMode="auto">
            <a:xfrm>
              <a:off x="5699873" y="3782690"/>
              <a:ext cx="837553" cy="17431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AA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(45%)</a:t>
              </a:r>
            </a:p>
          </p:txBody>
        </p:sp>
        <p:sp>
          <p:nvSpPr>
            <p:cNvPr id="1259570" name="Text Box 50"/>
            <p:cNvSpPr txBox="1">
              <a:spLocks noChangeArrowheads="1"/>
            </p:cNvSpPr>
            <p:nvPr/>
          </p:nvSpPr>
          <p:spPr bwMode="auto">
            <a:xfrm rot="16200000">
              <a:off x="4841154" y="4486822"/>
              <a:ext cx="1242648" cy="2308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Company #1  (50%)</a:t>
              </a:r>
            </a:p>
          </p:txBody>
        </p:sp>
        <p:sp>
          <p:nvSpPr>
            <p:cNvPr id="1259571" name="Text Box 51"/>
            <p:cNvSpPr txBox="1">
              <a:spLocks noChangeArrowheads="1"/>
            </p:cNvSpPr>
            <p:nvPr/>
          </p:nvSpPr>
          <p:spPr bwMode="auto">
            <a:xfrm rot="16200000">
              <a:off x="5022433" y="3105895"/>
              <a:ext cx="870751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Company #2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(17%)</a:t>
              </a:r>
            </a:p>
          </p:txBody>
        </p:sp>
        <p:sp>
          <p:nvSpPr>
            <p:cNvPr id="1259572" name="Text Box 52"/>
            <p:cNvSpPr txBox="1">
              <a:spLocks noChangeArrowheads="1"/>
            </p:cNvSpPr>
            <p:nvPr/>
          </p:nvSpPr>
          <p:spPr bwMode="auto">
            <a:xfrm rot="16200000">
              <a:off x="5153058" y="2463060"/>
              <a:ext cx="633508" cy="3693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Com. #3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 dirty="0"/>
                <a:t>(17%)</a:t>
              </a:r>
            </a:p>
          </p:txBody>
        </p:sp>
        <p:sp>
          <p:nvSpPr>
            <p:cNvPr id="1259575" name="Text Box 55"/>
            <p:cNvSpPr txBox="1">
              <a:spLocks noChangeArrowheads="1"/>
            </p:cNvSpPr>
            <p:nvPr/>
          </p:nvSpPr>
          <p:spPr bwMode="auto">
            <a:xfrm>
              <a:off x="1481433" y="1419404"/>
              <a:ext cx="986167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Retail Banking</a:t>
              </a:r>
            </a:p>
          </p:txBody>
        </p:sp>
        <p:sp>
          <p:nvSpPr>
            <p:cNvPr id="1259576" name="Text Box 56"/>
            <p:cNvSpPr txBox="1">
              <a:spLocks noChangeArrowheads="1"/>
            </p:cNvSpPr>
            <p:nvPr/>
          </p:nvSpPr>
          <p:spPr bwMode="auto">
            <a:xfrm>
              <a:off x="3159206" y="1420738"/>
              <a:ext cx="154401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en-US" altLang="en-US" sz="900" b="1"/>
                <a:t>Credit and Charge Cards</a:t>
              </a:r>
            </a:p>
          </p:txBody>
        </p:sp>
        <p:sp>
          <p:nvSpPr>
            <p:cNvPr id="1259577" name="Text Box 57"/>
            <p:cNvSpPr txBox="1">
              <a:spLocks noChangeArrowheads="1"/>
            </p:cNvSpPr>
            <p:nvPr/>
          </p:nvSpPr>
          <p:spPr bwMode="auto">
            <a:xfrm>
              <a:off x="5103480" y="1350052"/>
              <a:ext cx="7553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Retail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Brokerage</a:t>
              </a:r>
            </a:p>
          </p:txBody>
        </p:sp>
        <p:sp>
          <p:nvSpPr>
            <p:cNvPr id="1259578" name="Text Box 58"/>
            <p:cNvSpPr txBox="1">
              <a:spLocks noChangeArrowheads="1"/>
            </p:cNvSpPr>
            <p:nvPr/>
          </p:nvSpPr>
          <p:spPr bwMode="auto">
            <a:xfrm>
              <a:off x="5722412" y="1352719"/>
              <a:ext cx="79380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Investment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Services</a:t>
              </a:r>
            </a:p>
          </p:txBody>
        </p:sp>
        <p:sp>
          <p:nvSpPr>
            <p:cNvPr id="1259579" name="Text Box 59"/>
            <p:cNvSpPr txBox="1">
              <a:spLocks noChangeArrowheads="1"/>
            </p:cNvSpPr>
            <p:nvPr/>
          </p:nvSpPr>
          <p:spPr bwMode="auto">
            <a:xfrm>
              <a:off x="6414334" y="1335382"/>
              <a:ext cx="12811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Life Insurance /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en-US" sz="900" b="1"/>
                <a:t>Diversified Fin Svcs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This is who is really in your market</a:t>
            </a:r>
          </a:p>
        </p:txBody>
      </p:sp>
      <p:sp>
        <p:nvSpPr>
          <p:cNvPr id="60" name="TextBox 59"/>
          <p:cNvSpPr txBox="1"/>
          <p:nvPr>
            <p:custDataLst>
              <p:tags r:id="rId1"/>
            </p:custDataLst>
          </p:nvPr>
        </p:nvSpPr>
        <p:spPr>
          <a:xfrm>
            <a:off x="66483" y="125765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82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920749" cy="572655"/>
          </a:xfrm>
        </p:spPr>
        <p:txBody>
          <a:bodyPr/>
          <a:lstStyle/>
          <a:p>
            <a:r>
              <a:rPr lang="en-US" sz="2400" dirty="0"/>
              <a:t>Example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41" y="582487"/>
            <a:ext cx="7673773" cy="5371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0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Result: market for a next gen. power converter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54" y="738278"/>
            <a:ext cx="6864691" cy="5145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80160" y="5592526"/>
            <a:ext cx="1158240" cy="2510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18118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think-cell Slide" r:id="rId10" imgW="493" imgH="493" progId="TCLayout.ActiveDocument.1">
                  <p:embed/>
                </p:oleObj>
              </mc:Choice>
              <mc:Fallback>
                <p:oleObj name="think-cell Slide" r:id="rId10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 Placeholder 2">
            <a:hlinkClick r:id="rId12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981200" y="2413000"/>
            <a:ext cx="5181600" cy="508000"/>
          </a:xfrm>
          <a:prstGeom prst="rect">
            <a:avLst/>
          </a:prstGeom>
          <a:noFill/>
          <a:ln w="635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Why is market segmentation important</a:t>
            </a:r>
          </a:p>
        </p:txBody>
      </p:sp>
      <p:sp>
        <p:nvSpPr>
          <p:cNvPr id="19" name="Text Placeholder 2">
            <a:hlinkClick r:id="rId13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981200" y="2921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How this applies to your startup</a:t>
            </a: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981200" y="3429000"/>
            <a:ext cx="5181600" cy="508000"/>
          </a:xfrm>
          <a:prstGeom prst="rect">
            <a:avLst/>
          </a:prstGeom>
          <a:solidFill>
            <a:srgbClr val="D6D7D9"/>
          </a:solidFill>
          <a:ln w="9525" cmpd="sng">
            <a:solidFill>
              <a:schemeClr val="tx1"/>
            </a:solidFill>
          </a:ln>
          <a:effectLst/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</a:rPr>
              <a:t>Targeting the right market</a:t>
            </a:r>
          </a:p>
        </p:txBody>
      </p:sp>
      <p:sp>
        <p:nvSpPr>
          <p:cNvPr id="43" name="Text Placeholder 2">
            <a:hlinkClick r:id="rId14" action="ppaction://hlinksldjump"/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981200" y="3937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Appendix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F6AF32BC-9D5B-4FB2-AE6F-7C992BA284E0}" type="datetime'Agenda'">
              <a:rPr lang="en-US" altLang="en-US"/>
              <a:pPr/>
              <a:t>Agenda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4"/>
          <p:cNvSpPr txBox="1"/>
          <p:nvPr/>
        </p:nvSpPr>
        <p:spPr>
          <a:xfrm>
            <a:off x="4879211" y="4519510"/>
            <a:ext cx="3959351" cy="1292662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b="1" dirty="0"/>
              <a:t>Competition is for losers</a:t>
            </a:r>
          </a:p>
          <a:p>
            <a:pPr algn="ctr"/>
            <a:r>
              <a:rPr lang="en-US" sz="1600" dirty="0"/>
              <a:t>Peter Thiel</a:t>
            </a:r>
          </a:p>
          <a:p>
            <a:pPr algn="ctr"/>
            <a:r>
              <a:rPr lang="en-US" sz="1600" dirty="0"/>
              <a:t>WSJ</a:t>
            </a:r>
            <a:br>
              <a:rPr lang="en-US" sz="1600" dirty="0"/>
            </a:br>
            <a:r>
              <a:rPr lang="en-US" sz="1600" dirty="0"/>
              <a:t>Sept 12,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1" y="1402080"/>
            <a:ext cx="2989610" cy="2989610"/>
          </a:xfrm>
          <a:prstGeom prst="rect">
            <a:avLst/>
          </a:prstGeom>
        </p:spPr>
      </p:pic>
      <p:sp>
        <p:nvSpPr>
          <p:cNvPr id="7" name="Rectangle 4"/>
          <p:cNvSpPr txBox="1"/>
          <p:nvPr/>
        </p:nvSpPr>
        <p:spPr>
          <a:xfrm>
            <a:off x="201170" y="4519510"/>
            <a:ext cx="3959351" cy="104644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b="1" dirty="0"/>
              <a:t>Innovator’s dilemma</a:t>
            </a:r>
          </a:p>
          <a:p>
            <a:pPr algn="ctr"/>
            <a:r>
              <a:rPr lang="en-US" sz="1600" dirty="0"/>
              <a:t>Clayton Christensen</a:t>
            </a:r>
          </a:p>
          <a:p>
            <a:pPr algn="ctr"/>
            <a:r>
              <a:rPr lang="en-US" sz="1600" dirty="0"/>
              <a:t>1997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217" y="1402080"/>
            <a:ext cx="1905256" cy="28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4"/>
          <p:cNvSpPr txBox="1"/>
          <p:nvPr/>
        </p:nvSpPr>
        <p:spPr>
          <a:xfrm>
            <a:off x="1088137" y="2439298"/>
            <a:ext cx="6967727" cy="707886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b="1" dirty="0"/>
              <a:t>Target a market segment where you </a:t>
            </a:r>
            <a:r>
              <a:rPr lang="en-US" b="1" dirty="0">
                <a:solidFill>
                  <a:schemeClr val="tx2"/>
                </a:solidFill>
              </a:rPr>
              <a:t>CREATE </a:t>
            </a:r>
            <a:r>
              <a:rPr lang="en-US" b="1" dirty="0"/>
              <a:t>and </a:t>
            </a:r>
            <a:r>
              <a:rPr lang="en-US" b="1" dirty="0">
                <a:solidFill>
                  <a:schemeClr val="tx2"/>
                </a:solidFill>
              </a:rPr>
              <a:t>CAPTURE</a:t>
            </a:r>
            <a:r>
              <a:rPr lang="en-US" b="1" dirty="0"/>
              <a:t> a lot of value</a:t>
            </a:r>
          </a:p>
        </p:txBody>
      </p:sp>
    </p:spTree>
    <p:extLst>
      <p:ext uri="{BB962C8B-B14F-4D97-AF65-F5344CB8AC3E}">
        <p14:creationId xmlns:p14="http://schemas.microsoft.com/office/powerpoint/2010/main" val="12416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piece of a small pie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09419" y="2084439"/>
            <a:ext cx="0" cy="3775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44" y="1100791"/>
            <a:ext cx="2462212" cy="816518"/>
          </a:xfrm>
          <a:prstGeom prst="rect">
            <a:avLst/>
          </a:prstGeom>
        </p:spPr>
      </p:pic>
      <p:sp>
        <p:nvSpPr>
          <p:cNvPr id="8" name="Rectangle 4"/>
          <p:cNvSpPr txBox="1"/>
          <p:nvPr/>
        </p:nvSpPr>
        <p:spPr>
          <a:xfrm>
            <a:off x="2598175" y="1155107"/>
            <a:ext cx="1823882" cy="1015663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b="1" dirty="0"/>
              <a:t>All US airline carriers combined</a:t>
            </a:r>
          </a:p>
        </p:txBody>
      </p:sp>
      <p:sp>
        <p:nvSpPr>
          <p:cNvPr id="11" name="Rectangle 11"/>
          <p:cNvSpPr txBox="1"/>
          <p:nvPr/>
        </p:nvSpPr>
        <p:spPr>
          <a:xfrm>
            <a:off x="288477" y="2504669"/>
            <a:ext cx="1707471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400" dirty="0"/>
              <a:t>2012 Revenue</a:t>
            </a:r>
          </a:p>
        </p:txBody>
      </p:sp>
      <p:sp>
        <p:nvSpPr>
          <p:cNvPr id="13" name="Rectangle 11"/>
          <p:cNvSpPr txBox="1"/>
          <p:nvPr/>
        </p:nvSpPr>
        <p:spPr>
          <a:xfrm>
            <a:off x="2656380" y="2504669"/>
            <a:ext cx="1707471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dirty="0"/>
              <a:t>$195B</a:t>
            </a:r>
          </a:p>
        </p:txBody>
      </p:sp>
      <p:sp>
        <p:nvSpPr>
          <p:cNvPr id="14" name="Rectangle 11"/>
          <p:cNvSpPr txBox="1"/>
          <p:nvPr/>
        </p:nvSpPr>
        <p:spPr>
          <a:xfrm>
            <a:off x="6559786" y="2504669"/>
            <a:ext cx="1707471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dirty="0"/>
              <a:t>$50B</a:t>
            </a:r>
          </a:p>
        </p:txBody>
      </p:sp>
      <p:sp>
        <p:nvSpPr>
          <p:cNvPr id="15" name="Rectangle 11"/>
          <p:cNvSpPr txBox="1"/>
          <p:nvPr/>
        </p:nvSpPr>
        <p:spPr>
          <a:xfrm>
            <a:off x="288477" y="3374227"/>
            <a:ext cx="1707471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400" dirty="0"/>
              <a:t>2012 Profit margin</a:t>
            </a:r>
          </a:p>
        </p:txBody>
      </p:sp>
      <p:sp>
        <p:nvSpPr>
          <p:cNvPr id="16" name="Rectangle 11"/>
          <p:cNvSpPr txBox="1"/>
          <p:nvPr/>
        </p:nvSpPr>
        <p:spPr>
          <a:xfrm>
            <a:off x="2656380" y="3374227"/>
            <a:ext cx="1707471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dirty="0"/>
              <a:t>0.2%</a:t>
            </a:r>
          </a:p>
        </p:txBody>
      </p:sp>
      <p:sp>
        <p:nvSpPr>
          <p:cNvPr id="17" name="Rectangle 11"/>
          <p:cNvSpPr txBox="1"/>
          <p:nvPr/>
        </p:nvSpPr>
        <p:spPr>
          <a:xfrm>
            <a:off x="6559786" y="3374227"/>
            <a:ext cx="1707471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dirty="0"/>
              <a:t>21%</a:t>
            </a:r>
          </a:p>
        </p:txBody>
      </p:sp>
      <p:sp>
        <p:nvSpPr>
          <p:cNvPr id="18" name="Rectangle 11"/>
          <p:cNvSpPr txBox="1"/>
          <p:nvPr/>
        </p:nvSpPr>
        <p:spPr>
          <a:xfrm>
            <a:off x="288477" y="4517917"/>
            <a:ext cx="1707471" cy="52322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400" dirty="0"/>
              <a:t>Market capitalization</a:t>
            </a:r>
          </a:p>
        </p:txBody>
      </p:sp>
      <p:sp>
        <p:nvSpPr>
          <p:cNvPr id="19" name="Rectangle 11"/>
          <p:cNvSpPr txBox="1"/>
          <p:nvPr/>
        </p:nvSpPr>
        <p:spPr>
          <a:xfrm>
            <a:off x="2656380" y="4517917"/>
            <a:ext cx="1707471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dirty="0"/>
              <a:t>$112B</a:t>
            </a:r>
          </a:p>
        </p:txBody>
      </p:sp>
      <p:sp>
        <p:nvSpPr>
          <p:cNvPr id="20" name="Rectangle 11"/>
          <p:cNvSpPr txBox="1"/>
          <p:nvPr/>
        </p:nvSpPr>
        <p:spPr>
          <a:xfrm>
            <a:off x="6559786" y="4517917"/>
            <a:ext cx="1707471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dirty="0"/>
              <a:t>$393B</a:t>
            </a:r>
          </a:p>
        </p:txBody>
      </p:sp>
    </p:spTree>
    <p:extLst>
      <p:ext uri="{BB962C8B-B14F-4D97-AF65-F5344CB8AC3E}">
        <p14:creationId xmlns:p14="http://schemas.microsoft.com/office/powerpoint/2010/main" val="14604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9499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unded Rectangular Callout 29"/>
          <p:cNvSpPr/>
          <p:nvPr/>
        </p:nvSpPr>
        <p:spPr>
          <a:xfrm>
            <a:off x="1961860" y="2849699"/>
            <a:ext cx="2273445" cy="1256929"/>
          </a:xfrm>
          <a:prstGeom prst="wedgeRoundRectCallout">
            <a:avLst>
              <a:gd name="adj1" fmla="val -23220"/>
              <a:gd name="adj2" fmla="val -83718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competition vs. monopoly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94735" y="2054507"/>
            <a:ext cx="7354529" cy="294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 txBox="1"/>
          <p:nvPr/>
        </p:nvSpPr>
        <p:spPr>
          <a:xfrm>
            <a:off x="7746441" y="2326480"/>
            <a:ext cx="1255187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400" b="1" dirty="0"/>
              <a:t>Monopoly</a:t>
            </a:r>
          </a:p>
        </p:txBody>
      </p:sp>
      <p:sp>
        <p:nvSpPr>
          <p:cNvPr id="9" name="Rectangle 7"/>
          <p:cNvSpPr txBox="1"/>
          <p:nvPr/>
        </p:nvSpPr>
        <p:spPr>
          <a:xfrm>
            <a:off x="529563" y="2326480"/>
            <a:ext cx="1255187" cy="52322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400" b="1" dirty="0"/>
              <a:t>Perfect competition</a:t>
            </a:r>
          </a:p>
        </p:txBody>
      </p:sp>
      <p:sp>
        <p:nvSpPr>
          <p:cNvPr id="10" name="TextBox 11"/>
          <p:cNvSpPr txBox="1"/>
          <p:nvPr>
            <p:custDataLst>
              <p:tags r:id="rId3"/>
            </p:custDataLst>
          </p:nvPr>
        </p:nvSpPr>
        <p:spPr>
          <a:xfrm>
            <a:off x="7294871" y="1702217"/>
            <a:ext cx="724244" cy="724244"/>
          </a:xfrm>
          <a:prstGeom prst="ellipse">
            <a:avLst/>
          </a:prstGeom>
          <a:solidFill>
            <a:srgbClr val="00B0F0"/>
          </a:solidFill>
          <a:ln w="6350" cmpd="sng">
            <a:solidFill>
              <a:srgbClr val="FFFFFF"/>
            </a:solidFill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" name="TextBox 11"/>
          <p:cNvSpPr txBox="1"/>
          <p:nvPr>
            <p:custDataLst>
              <p:tags r:id="rId4"/>
            </p:custDataLst>
          </p:nvPr>
        </p:nvSpPr>
        <p:spPr>
          <a:xfrm>
            <a:off x="1095705" y="1702217"/>
            <a:ext cx="724244" cy="724244"/>
          </a:xfrm>
          <a:prstGeom prst="ellipse">
            <a:avLst/>
          </a:prstGeom>
          <a:solidFill>
            <a:schemeClr val="tx2"/>
          </a:solidFill>
          <a:ln w="6350" cmpd="sng">
            <a:solidFill>
              <a:srgbClr val="FFFFFF"/>
            </a:solidFill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1"/>
          <p:cNvSpPr txBox="1"/>
          <p:nvPr>
            <p:custDataLst>
              <p:tags r:id="rId5"/>
            </p:custDataLst>
          </p:nvPr>
        </p:nvSpPr>
        <p:spPr>
          <a:xfrm>
            <a:off x="3873184" y="1748686"/>
            <a:ext cx="724244" cy="724244"/>
          </a:xfrm>
          <a:prstGeom prst="ellipse">
            <a:avLst/>
          </a:prstGeom>
          <a:solidFill>
            <a:srgbClr val="FF899D"/>
          </a:solidFill>
          <a:ln w="6350" cmpd="sng">
            <a:solidFill>
              <a:srgbClr val="FFFFFF"/>
            </a:solidFill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" name="TextBox 11"/>
          <p:cNvSpPr txBox="1"/>
          <p:nvPr>
            <p:custDataLst>
              <p:tags r:id="rId6"/>
            </p:custDataLst>
          </p:nvPr>
        </p:nvSpPr>
        <p:spPr>
          <a:xfrm>
            <a:off x="4517393" y="1748686"/>
            <a:ext cx="724244" cy="724244"/>
          </a:xfrm>
          <a:prstGeom prst="ellipse">
            <a:avLst/>
          </a:prstGeom>
          <a:solidFill>
            <a:srgbClr val="75FFFF"/>
          </a:solidFill>
          <a:ln w="6350" cmpd="sng">
            <a:solidFill>
              <a:srgbClr val="FFFFFF"/>
            </a:solidFill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" name="Rectangle 22"/>
          <p:cNvSpPr txBox="1"/>
          <p:nvPr/>
        </p:nvSpPr>
        <p:spPr>
          <a:xfrm>
            <a:off x="2203470" y="1129593"/>
            <a:ext cx="4674090" cy="52322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dirty="0">
                <a:solidFill>
                  <a:schemeClr val="tx2"/>
                </a:solidFill>
              </a:rPr>
              <a:t>Small perceived difference because companies are incentivized to lie about their position</a:t>
            </a:r>
          </a:p>
        </p:txBody>
      </p:sp>
      <p:sp>
        <p:nvSpPr>
          <p:cNvPr id="26" name="Arc 25"/>
          <p:cNvSpPr/>
          <p:nvPr/>
        </p:nvSpPr>
        <p:spPr>
          <a:xfrm flipV="1">
            <a:off x="1784750" y="2022897"/>
            <a:ext cx="2035277" cy="553841"/>
          </a:xfrm>
          <a:prstGeom prst="arc">
            <a:avLst>
              <a:gd name="adj1" fmla="val 10768444"/>
              <a:gd name="adj2" fmla="val 0"/>
            </a:avLst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5294793" y="1992131"/>
            <a:ext cx="2035277" cy="615372"/>
          </a:xfrm>
          <a:prstGeom prst="arc">
            <a:avLst>
              <a:gd name="adj1" fmla="val 10768444"/>
              <a:gd name="adj2" fmla="val 0"/>
            </a:avLst>
          </a:prstGeom>
          <a:ln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8"/>
          <p:cNvSpPr txBox="1"/>
          <p:nvPr/>
        </p:nvSpPr>
        <p:spPr>
          <a:xfrm>
            <a:off x="1961860" y="2995093"/>
            <a:ext cx="2257923" cy="95410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dirty="0"/>
              <a:t>“we are in a narrow market of our own … at the intersection of different markets”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472996" y="2849700"/>
            <a:ext cx="2273445" cy="1256928"/>
          </a:xfrm>
          <a:prstGeom prst="wedgeRoundRectCallout">
            <a:avLst>
              <a:gd name="adj1" fmla="val -23220"/>
              <a:gd name="adj2" fmla="val -83718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8"/>
          <p:cNvSpPr txBox="1"/>
          <p:nvPr/>
        </p:nvSpPr>
        <p:spPr>
          <a:xfrm>
            <a:off x="5472996" y="2995093"/>
            <a:ext cx="2257923" cy="738664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dirty="0"/>
              <a:t>“we are in a huge market defined by the union of many separate markets”</a:t>
            </a:r>
          </a:p>
        </p:txBody>
      </p:sp>
      <p:sp>
        <p:nvSpPr>
          <p:cNvPr id="36" name="Rectangle 36"/>
          <p:cNvSpPr txBox="1"/>
          <p:nvPr/>
        </p:nvSpPr>
        <p:spPr>
          <a:xfrm>
            <a:off x="529564" y="5261834"/>
            <a:ext cx="974772" cy="27699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200" b="1" u="sng" dirty="0"/>
              <a:t>Examples:</a:t>
            </a:r>
          </a:p>
        </p:txBody>
      </p:sp>
      <p:sp>
        <p:nvSpPr>
          <p:cNvPr id="38" name="Rectangle 36"/>
          <p:cNvSpPr txBox="1"/>
          <p:nvPr/>
        </p:nvSpPr>
        <p:spPr>
          <a:xfrm>
            <a:off x="1529175" y="5261834"/>
            <a:ext cx="2555533" cy="80021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71450" indent="-171450">
              <a:buFontTx/>
              <a:buChar char="-"/>
            </a:pPr>
            <a:r>
              <a:rPr lang="en-US" sz="1200" dirty="0"/>
              <a:t>LED companies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Solar  technologies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Biofuels</a:t>
            </a:r>
          </a:p>
        </p:txBody>
      </p:sp>
      <p:sp>
        <p:nvSpPr>
          <p:cNvPr id="39" name="Rectangle 36"/>
          <p:cNvSpPr txBox="1"/>
          <p:nvPr/>
        </p:nvSpPr>
        <p:spPr>
          <a:xfrm>
            <a:off x="5599794" y="5261834"/>
            <a:ext cx="2555533" cy="80021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71450" indent="-171450">
              <a:buFontTx/>
              <a:buChar char="-"/>
            </a:pPr>
            <a:r>
              <a:rPr lang="en-US" sz="1200" dirty="0"/>
              <a:t>Tesla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Google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Antitrust cases</a:t>
            </a:r>
          </a:p>
        </p:txBody>
      </p:sp>
      <p:sp>
        <p:nvSpPr>
          <p:cNvPr id="40" name="Rectangle 36"/>
          <p:cNvSpPr txBox="1"/>
          <p:nvPr/>
        </p:nvSpPr>
        <p:spPr>
          <a:xfrm>
            <a:off x="529563" y="4465025"/>
            <a:ext cx="3816295" cy="27699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200" dirty="0">
                <a:sym typeface="Wingdings" panose="05000000000000000000" pitchFamily="2" charset="2"/>
              </a:rPr>
              <a:t> Shrink their market to make it appear differentiated</a:t>
            </a:r>
            <a:endParaRPr lang="en-US" sz="1200" dirty="0"/>
          </a:p>
        </p:txBody>
      </p:sp>
      <p:sp>
        <p:nvSpPr>
          <p:cNvPr id="41" name="Rectangle 36"/>
          <p:cNvSpPr txBox="1"/>
          <p:nvPr/>
        </p:nvSpPr>
        <p:spPr>
          <a:xfrm>
            <a:off x="4879515" y="4465025"/>
            <a:ext cx="3816295" cy="461665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200" dirty="0">
                <a:sym typeface="Wingdings" panose="05000000000000000000" pitchFamily="2" charset="2"/>
              </a:rPr>
              <a:t> Expand their market to make it appear more competitive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46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/>
      <p:bldP spid="26" grpId="0" animBg="1"/>
      <p:bldP spid="27" grpId="0" animBg="1"/>
      <p:bldP spid="28" grpId="0"/>
      <p:bldP spid="32" grpId="0" animBg="1"/>
      <p:bldP spid="33" grpId="0"/>
      <p:bldP spid="36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5194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Introduction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6"/>
          <p:cNvSpPr txBox="1"/>
          <p:nvPr/>
        </p:nvSpPr>
        <p:spPr>
          <a:xfrm>
            <a:off x="1861004" y="1261266"/>
            <a:ext cx="6967727" cy="40011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b="1" dirty="0"/>
              <a:t>Tanguy Chau</a:t>
            </a:r>
          </a:p>
        </p:txBody>
      </p:sp>
      <p:sp>
        <p:nvSpPr>
          <p:cNvPr id="8" name="Rectangle 6"/>
          <p:cNvSpPr txBox="1"/>
          <p:nvPr/>
        </p:nvSpPr>
        <p:spPr>
          <a:xfrm>
            <a:off x="273461" y="2697807"/>
            <a:ext cx="1860140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b="1" dirty="0"/>
              <a:t>Chemical Engineer</a:t>
            </a:r>
          </a:p>
        </p:txBody>
      </p:sp>
      <p:sp>
        <p:nvSpPr>
          <p:cNvPr id="9" name="Rectangle 6"/>
          <p:cNvSpPr txBox="1"/>
          <p:nvPr/>
        </p:nvSpPr>
        <p:spPr>
          <a:xfrm>
            <a:off x="273461" y="3264071"/>
            <a:ext cx="2361584" cy="132343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sz="1400" dirty="0"/>
              <a:t>UC Berkeley (BS) &amp; MIT (MS, PhD)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Energy &amp;</a:t>
            </a:r>
            <a:br>
              <a:rPr lang="en-US" sz="1400" dirty="0"/>
            </a:br>
            <a:r>
              <a:rPr lang="en-US" sz="1400" dirty="0"/>
              <a:t>Synthetic Biology</a:t>
            </a:r>
          </a:p>
        </p:txBody>
      </p:sp>
      <p:sp>
        <p:nvSpPr>
          <p:cNvPr id="13" name="Rectangle 6"/>
          <p:cNvSpPr txBox="1"/>
          <p:nvPr/>
        </p:nvSpPr>
        <p:spPr>
          <a:xfrm>
            <a:off x="3417325" y="2697807"/>
            <a:ext cx="1860140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b="1" dirty="0"/>
              <a:t>Entrepreneur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28568" y="2844499"/>
            <a:ext cx="8062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71768" y="2844499"/>
            <a:ext cx="8062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 txBox="1"/>
          <p:nvPr/>
        </p:nvSpPr>
        <p:spPr>
          <a:xfrm>
            <a:off x="3400119" y="3264071"/>
            <a:ext cx="2174771" cy="1477328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sz="1400" dirty="0" err="1"/>
              <a:t>Accelergy</a:t>
            </a:r>
            <a:r>
              <a:rPr lang="en-US" sz="1400" dirty="0"/>
              <a:t> (2004)</a:t>
            </a:r>
            <a:endParaRPr lang="en-US" sz="1200" dirty="0"/>
          </a:p>
          <a:p>
            <a:pPr lvl="1"/>
            <a:endParaRPr lang="en-US" sz="1400" dirty="0"/>
          </a:p>
          <a:p>
            <a:pPr lvl="1"/>
            <a:r>
              <a:rPr lang="en-US" sz="1400" dirty="0" err="1"/>
              <a:t>Novophage</a:t>
            </a:r>
            <a:r>
              <a:rPr lang="en-US" sz="1400" dirty="0"/>
              <a:t> (2008)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Sample6 (2010)</a:t>
            </a:r>
          </a:p>
        </p:txBody>
      </p:sp>
      <p:sp>
        <p:nvSpPr>
          <p:cNvPr id="18" name="Rectangle 6"/>
          <p:cNvSpPr txBox="1"/>
          <p:nvPr/>
        </p:nvSpPr>
        <p:spPr>
          <a:xfrm>
            <a:off x="6435828" y="2697807"/>
            <a:ext cx="1860140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400" b="1" dirty="0"/>
              <a:t>Venture Capital</a:t>
            </a:r>
          </a:p>
        </p:txBody>
      </p:sp>
      <p:sp>
        <p:nvSpPr>
          <p:cNvPr id="19" name="Rectangle 6"/>
          <p:cNvSpPr txBox="1"/>
          <p:nvPr/>
        </p:nvSpPr>
        <p:spPr>
          <a:xfrm>
            <a:off x="6431527" y="3264071"/>
            <a:ext cx="2407035" cy="118494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sz="1400" dirty="0" err="1"/>
              <a:t>Angeleno</a:t>
            </a:r>
            <a:r>
              <a:rPr lang="en-US" sz="1400" dirty="0"/>
              <a:t> Group (2011)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Formation 8 (2014)</a:t>
            </a:r>
          </a:p>
          <a:p>
            <a:pPr lvl="1"/>
            <a:endParaRPr lang="en-US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61" y="917697"/>
            <a:ext cx="1233948" cy="12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of competitive companies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734668"/>
            <a:ext cx="22860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177" y="2070772"/>
            <a:ext cx="1417647" cy="1240441"/>
          </a:xfrm>
          <a:prstGeom prst="rect">
            <a:avLst/>
          </a:prstGeom>
        </p:spPr>
      </p:pic>
      <p:sp>
        <p:nvSpPr>
          <p:cNvPr id="6" name="Rectangle 36"/>
          <p:cNvSpPr txBox="1"/>
          <p:nvPr/>
        </p:nvSpPr>
        <p:spPr>
          <a:xfrm>
            <a:off x="2091943" y="3580518"/>
            <a:ext cx="4960115" cy="1769715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71450" indent="-171450">
              <a:buFontTx/>
              <a:buChar char="-"/>
            </a:pPr>
            <a:r>
              <a:rPr lang="en-US" sz="1200" dirty="0"/>
              <a:t>Remote phosphor LED module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Higher “Quality of light”</a:t>
            </a:r>
          </a:p>
          <a:p>
            <a:pPr marL="457200" lvl="1" indent="-171450">
              <a:buFontTx/>
              <a:buChar char="-"/>
            </a:pPr>
            <a:r>
              <a:rPr lang="en-US" sz="1200" dirty="0"/>
              <a:t>Is the “Quality of light” a real market?</a:t>
            </a:r>
          </a:p>
          <a:p>
            <a:pPr marL="457200" lvl="1" indent="-171450">
              <a:buFontTx/>
              <a:buChar char="-"/>
            </a:pPr>
            <a:r>
              <a:rPr lang="en-US" sz="1200" dirty="0"/>
              <a:t>How big is it beyond possibly hospitality, museum and retail?</a:t>
            </a:r>
          </a:p>
          <a:p>
            <a:pPr marL="457200" lvl="1" indent="-171450">
              <a:buFontTx/>
              <a:buChar char="-"/>
            </a:pPr>
            <a:r>
              <a:rPr lang="en-US" sz="1200" dirty="0"/>
              <a:t>Is quality of light THE key attribute that consumer want and care about, or is it cost reduction?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14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of differentiated companies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46" y="1529837"/>
            <a:ext cx="262890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061" y="1692839"/>
            <a:ext cx="1925893" cy="144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21" y="705424"/>
            <a:ext cx="2290609" cy="111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454" y="892739"/>
            <a:ext cx="2095500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085" y="2212257"/>
            <a:ext cx="783693" cy="435385"/>
          </a:xfrm>
          <a:prstGeom prst="rect">
            <a:avLst/>
          </a:prstGeom>
        </p:spPr>
      </p:pic>
      <p:sp>
        <p:nvSpPr>
          <p:cNvPr id="9" name="Rectangle 36"/>
          <p:cNvSpPr txBox="1"/>
          <p:nvPr/>
        </p:nvSpPr>
        <p:spPr>
          <a:xfrm>
            <a:off x="528614" y="3580518"/>
            <a:ext cx="3788471" cy="1107996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71450" indent="-171450">
              <a:buFontTx/>
              <a:buChar char="-"/>
            </a:pPr>
            <a:r>
              <a:rPr lang="en-US" sz="1400" dirty="0"/>
              <a:t>Small exclusive high-end electric car market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High price point with profits made (&gt;$100k)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Attractiveness created brand ambassadors</a:t>
            </a:r>
          </a:p>
        </p:txBody>
      </p:sp>
      <p:sp>
        <p:nvSpPr>
          <p:cNvPr id="10" name="Rectangle 36"/>
          <p:cNvSpPr txBox="1"/>
          <p:nvPr/>
        </p:nvSpPr>
        <p:spPr>
          <a:xfrm>
            <a:off x="5090968" y="3580518"/>
            <a:ext cx="3788471" cy="1107996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71450" indent="-171450">
              <a:buFontTx/>
              <a:buChar char="-"/>
            </a:pPr>
            <a:r>
              <a:rPr lang="en-US" sz="1400" dirty="0"/>
              <a:t>Large highly competitive economy car market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Low price point far from profitable (~$30k)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Looked terrible, drove even worse</a:t>
            </a:r>
          </a:p>
        </p:txBody>
      </p:sp>
    </p:spTree>
    <p:extLst>
      <p:ext uri="{BB962C8B-B14F-4D97-AF65-F5344CB8AC3E}">
        <p14:creationId xmlns:p14="http://schemas.microsoft.com/office/powerpoint/2010/main" val="37794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9175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slow: Focus and dominate a niche market first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91777" y="878703"/>
            <a:ext cx="5515897" cy="3598606"/>
            <a:chOff x="2487561" y="1347020"/>
            <a:chExt cx="5515897" cy="35986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87561" y="3146323"/>
              <a:ext cx="551589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487561" y="1347020"/>
              <a:ext cx="551589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87561" y="4945626"/>
              <a:ext cx="551589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87561" y="1347021"/>
              <a:ext cx="0" cy="3598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003457" y="1347021"/>
              <a:ext cx="0" cy="3598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230761" y="1347021"/>
              <a:ext cx="0" cy="3598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36"/>
          <p:cNvSpPr txBox="1"/>
          <p:nvPr/>
        </p:nvSpPr>
        <p:spPr>
          <a:xfrm>
            <a:off x="2655489" y="4895899"/>
            <a:ext cx="3788471" cy="27699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/>
              <a:t>Size of market segment</a:t>
            </a:r>
          </a:p>
        </p:txBody>
      </p:sp>
      <p:sp>
        <p:nvSpPr>
          <p:cNvPr id="15" name="Rectangle 36"/>
          <p:cNvSpPr txBox="1"/>
          <p:nvPr/>
        </p:nvSpPr>
        <p:spPr>
          <a:xfrm>
            <a:off x="1791777" y="4483435"/>
            <a:ext cx="2743200" cy="27699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/>
              <a:t>Small</a:t>
            </a:r>
          </a:p>
        </p:txBody>
      </p:sp>
      <p:sp>
        <p:nvSpPr>
          <p:cNvPr id="16" name="Rectangle 36"/>
          <p:cNvSpPr txBox="1"/>
          <p:nvPr/>
        </p:nvSpPr>
        <p:spPr>
          <a:xfrm>
            <a:off x="4549724" y="4483435"/>
            <a:ext cx="2743200" cy="27699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/>
              <a:t>Big</a:t>
            </a:r>
          </a:p>
        </p:txBody>
      </p:sp>
      <p:sp>
        <p:nvSpPr>
          <p:cNvPr id="17" name="Rectangle 36"/>
          <p:cNvSpPr txBox="1"/>
          <p:nvPr/>
        </p:nvSpPr>
        <p:spPr>
          <a:xfrm rot="16200000">
            <a:off x="-537194" y="2539509"/>
            <a:ext cx="2743200" cy="27699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/>
              <a:t>Market competitiveness</a:t>
            </a:r>
          </a:p>
        </p:txBody>
      </p:sp>
      <p:sp>
        <p:nvSpPr>
          <p:cNvPr id="19" name="Rectangle 36"/>
          <p:cNvSpPr txBox="1"/>
          <p:nvPr/>
        </p:nvSpPr>
        <p:spPr>
          <a:xfrm rot="16200000">
            <a:off x="150890" y="3293466"/>
            <a:ext cx="2743200" cy="461665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/>
              <a:t>Perfect</a:t>
            </a:r>
            <a:br>
              <a:rPr lang="en-US" sz="1200" b="1" dirty="0"/>
            </a:br>
            <a:r>
              <a:rPr lang="en-US" sz="1200" b="1" dirty="0"/>
              <a:t>Competition</a:t>
            </a:r>
          </a:p>
        </p:txBody>
      </p:sp>
      <p:sp>
        <p:nvSpPr>
          <p:cNvPr id="20" name="Rectangle 36"/>
          <p:cNvSpPr txBox="1"/>
          <p:nvPr/>
        </p:nvSpPr>
        <p:spPr>
          <a:xfrm rot="16200000">
            <a:off x="134980" y="1539149"/>
            <a:ext cx="2743200" cy="27699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/>
              <a:t>Monopoly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5015" y="3316712"/>
            <a:ext cx="623892" cy="415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3960" y="4111012"/>
            <a:ext cx="650159" cy="2482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4765" y="1080752"/>
            <a:ext cx="390678" cy="3906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7301" y="1457275"/>
            <a:ext cx="405607" cy="40560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4141685" y="1207265"/>
            <a:ext cx="8160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41685" y="1632898"/>
            <a:ext cx="8160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/>
          <a:srcRect t="31856" b="31307"/>
          <a:stretch/>
        </p:blipFill>
        <p:spPr>
          <a:xfrm>
            <a:off x="3378865" y="1872772"/>
            <a:ext cx="642479" cy="2052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/>
          <a:srcRect l="2587" t="27013" b="25001"/>
          <a:stretch/>
        </p:blipFill>
        <p:spPr>
          <a:xfrm>
            <a:off x="3449549" y="2207806"/>
            <a:ext cx="501111" cy="246843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4141685" y="1975395"/>
            <a:ext cx="8160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41685" y="2331227"/>
            <a:ext cx="8160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0585" y="1288335"/>
            <a:ext cx="1684264" cy="9431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8648" y="2492990"/>
            <a:ext cx="404043" cy="40404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6050670" y="2357680"/>
            <a:ext cx="0" cy="584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984" y="1080752"/>
            <a:ext cx="593027" cy="3953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5411" y="1411235"/>
            <a:ext cx="546741" cy="4006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91980" y="4111847"/>
            <a:ext cx="459784" cy="2145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88801" y="3794114"/>
            <a:ext cx="666907" cy="1818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93462" y="3763139"/>
            <a:ext cx="657140" cy="2397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37138" y="3430192"/>
            <a:ext cx="718570" cy="258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15336" y="3447653"/>
            <a:ext cx="715025" cy="2231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69352" y="3413693"/>
            <a:ext cx="788253" cy="2212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73371" y="1805570"/>
            <a:ext cx="417097" cy="303343"/>
          </a:xfrm>
          <a:prstGeom prst="rect">
            <a:avLst/>
          </a:prstGeom>
        </p:spPr>
      </p:pic>
      <p:sp>
        <p:nvSpPr>
          <p:cNvPr id="53" name="TextBox 10"/>
          <p:cNvSpPr txBox="1"/>
          <p:nvPr>
            <p:custDataLst>
              <p:tags r:id="rId3"/>
            </p:custDataLst>
          </p:nvPr>
        </p:nvSpPr>
        <p:spPr>
          <a:xfrm>
            <a:off x="842603" y="5367691"/>
            <a:ext cx="7476633" cy="69596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  <a:effectLst/>
        </p:spPr>
        <p:txBody>
          <a:bodyPr vert="horz" lIns="76200" tIns="76200" rIns="76200" bIns="7620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en-US" dirty="0"/>
          </a:p>
        </p:txBody>
      </p:sp>
      <p:sp>
        <p:nvSpPr>
          <p:cNvPr id="54" name="Rectangle 6"/>
          <p:cNvSpPr txBox="1"/>
          <p:nvPr/>
        </p:nvSpPr>
        <p:spPr>
          <a:xfrm>
            <a:off x="1144670" y="5454064"/>
            <a:ext cx="6872498" cy="52322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US" sz="1400" dirty="0"/>
              <a:t>Find product market fit: win in a small segment where you can own the customer and make outsized profits before tackling the large competitive markets</a:t>
            </a:r>
          </a:p>
        </p:txBody>
      </p:sp>
    </p:spTree>
    <p:extLst>
      <p:ext uri="{BB962C8B-B14F-4D97-AF65-F5344CB8AC3E}">
        <p14:creationId xmlns:p14="http://schemas.microsoft.com/office/powerpoint/2010/main" val="40688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a competitive market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3" y="1979515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 of thinking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68" y="1314052"/>
            <a:ext cx="4341864" cy="42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for </a:t>
            </a:r>
            <a:r>
              <a:rPr lang="en-US" dirty="0" err="1"/>
              <a:t>Cleantech</a:t>
            </a:r>
            <a:r>
              <a:rPr lang="en-US" dirty="0"/>
              <a:t> 2.0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6"/>
          <p:cNvSpPr txBox="1"/>
          <p:nvPr/>
        </p:nvSpPr>
        <p:spPr>
          <a:xfrm>
            <a:off x="206330" y="1873740"/>
            <a:ext cx="8774832" cy="1554272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71450" indent="-171450">
              <a:buFontTx/>
              <a:buChar char="-"/>
            </a:pPr>
            <a:r>
              <a:rPr lang="en-US" dirty="0"/>
              <a:t>The macro needs for energy solutions are real</a:t>
            </a:r>
          </a:p>
          <a:p>
            <a:pPr marL="171450" indent="-171450">
              <a:buFontTx/>
              <a:buChar char="-"/>
            </a:pPr>
            <a:r>
              <a:rPr lang="en-US" dirty="0"/>
              <a:t>Lingering aversion to invest in capital intensive and long timeline projects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Don’t be merely a market participant, be the dominant player</a:t>
            </a:r>
          </a:p>
          <a:p>
            <a:pPr marL="171450" indent="-171450">
              <a:buFontTx/>
              <a:buChar char="-"/>
            </a:pPr>
            <a:r>
              <a:rPr lang="en-US" dirty="0"/>
              <a:t>Vision might be big but focus and dominate a niche market first</a:t>
            </a:r>
          </a:p>
        </p:txBody>
      </p:sp>
    </p:spTree>
    <p:extLst>
      <p:ext uri="{BB962C8B-B14F-4D97-AF65-F5344CB8AC3E}">
        <p14:creationId xmlns:p14="http://schemas.microsoft.com/office/powerpoint/2010/main" val="34296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7357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think-cell Slide" r:id="rId10" imgW="493" imgH="493" progId="TCLayout.ActiveDocument.1">
                  <p:embed/>
                </p:oleObj>
              </mc:Choice>
              <mc:Fallback>
                <p:oleObj name="think-cell Slide" r:id="rId10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 Placeholder 2">
            <a:hlinkClick r:id="rId12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981200" y="2413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Why is market segmentation important</a:t>
            </a:r>
          </a:p>
        </p:txBody>
      </p:sp>
      <p:sp>
        <p:nvSpPr>
          <p:cNvPr id="11" name="Text Placeholder 2">
            <a:hlinkClick r:id="rId13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981200" y="2921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How this applies to your startup</a:t>
            </a:r>
          </a:p>
        </p:txBody>
      </p:sp>
      <p:sp>
        <p:nvSpPr>
          <p:cNvPr id="40" name="Text Placeholder 2">
            <a:hlinkClick r:id="rId14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981200" y="3429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Targeting the right market</a:t>
            </a: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981200" y="3937000"/>
            <a:ext cx="5181600" cy="508000"/>
          </a:xfrm>
          <a:prstGeom prst="rect">
            <a:avLst/>
          </a:prstGeom>
          <a:solidFill>
            <a:srgbClr val="D6D7D9"/>
          </a:solidFill>
          <a:ln w="9525" cmpd="sng">
            <a:solidFill>
              <a:schemeClr val="tx1"/>
            </a:solidFill>
          </a:ln>
          <a:effectLst/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</a:rPr>
              <a:t>Appendix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F6AF32BC-9D5B-4FB2-AE6F-7C992BA284E0}" type="datetime'Agenda'">
              <a:rPr lang="en-US" altLang="en-US"/>
              <a:pPr/>
              <a:t>Agenda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920749" cy="572655"/>
          </a:xfrm>
        </p:spPr>
        <p:txBody>
          <a:bodyPr/>
          <a:lstStyle/>
          <a:p>
            <a:r>
              <a:rPr lang="en-US" sz="2400" dirty="0"/>
              <a:t>Market segmentation for semi. equipment manufacturer (1/8)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41" y="582487"/>
            <a:ext cx="7673773" cy="5371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90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Market segmentation for semi. equipment manufacturer (2/8)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08" y="833188"/>
            <a:ext cx="7186583" cy="5097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56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Market segmentation for semi. equipment manufacturer (3/8)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44" y="702595"/>
            <a:ext cx="7303111" cy="5367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672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6880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think-cell Slide" r:id="rId10" imgW="493" imgH="493" progId="TCLayout.ActiveDocument.1">
                  <p:embed/>
                </p:oleObj>
              </mc:Choice>
              <mc:Fallback>
                <p:oleObj name="think-cell Slide" r:id="rId10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981200" y="2413000"/>
            <a:ext cx="5181600" cy="508000"/>
          </a:xfrm>
          <a:prstGeom prst="rect">
            <a:avLst/>
          </a:prstGeom>
          <a:solidFill>
            <a:srgbClr val="D6D7D9"/>
          </a:solidFill>
          <a:ln w="9525" cmpd="sng">
            <a:solidFill>
              <a:schemeClr val="tx1"/>
            </a:solidFill>
          </a:ln>
          <a:effectLst/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</a:rPr>
              <a:t>Why is market segmentation important</a:t>
            </a:r>
          </a:p>
        </p:txBody>
      </p:sp>
      <p:sp>
        <p:nvSpPr>
          <p:cNvPr id="50" name="Text Placeholder 2">
            <a:hlinkClick r:id="rId12" action="ppaction://hlinksldjump"/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981200" y="2921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How this applies to your startup</a:t>
            </a:r>
          </a:p>
        </p:txBody>
      </p:sp>
      <p:sp>
        <p:nvSpPr>
          <p:cNvPr id="96" name="Text Placeholder 2">
            <a:hlinkClick r:id="rId13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981200" y="3429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Targeting the right market</a:t>
            </a:r>
          </a:p>
        </p:txBody>
      </p:sp>
      <p:sp>
        <p:nvSpPr>
          <p:cNvPr id="73" name="Text Placeholder 2">
            <a:hlinkClick r:id="rId14" action="ppaction://hlinksldjump"/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981200" y="3937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Appendix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F6AF32BC-9D5B-4FB2-AE6F-7C992BA284E0}" type="datetime'Agenda'">
              <a:rPr lang="en-US" altLang="en-US" b="1"/>
              <a:pPr/>
              <a:t>Agenda</a:t>
            </a:fld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Market segmentation for semi. equipment manufacturer (4/8)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9" y="746812"/>
            <a:ext cx="7118342" cy="5298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24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Market segmentation for semi. equipment manufacturer (5/8)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02" y="694196"/>
            <a:ext cx="6048375" cy="467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5"/>
          <p:cNvSpPr txBox="1"/>
          <p:nvPr/>
        </p:nvSpPr>
        <p:spPr>
          <a:xfrm>
            <a:off x="1406308" y="5488337"/>
            <a:ext cx="6967727" cy="52322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400" b="1" dirty="0">
                <a:solidFill>
                  <a:schemeClr val="tx2"/>
                </a:solidFill>
              </a:rPr>
              <a:t>…Repeat the last slide for technical fit analysis for other segments (i.e. inspection and analytical instruments)…</a:t>
            </a:r>
          </a:p>
        </p:txBody>
      </p:sp>
    </p:spTree>
    <p:extLst>
      <p:ext uri="{BB962C8B-B14F-4D97-AF65-F5344CB8AC3E}">
        <p14:creationId xmlns:p14="http://schemas.microsoft.com/office/powerpoint/2010/main" val="22929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Market segmentation for semi. equipment manufacturer (6/8)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34" y="823833"/>
            <a:ext cx="7095732" cy="51006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56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Market segmentation for semi. equipment manufacturer (7/8)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33" y="819438"/>
            <a:ext cx="7167335" cy="4904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53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Market segmentation for semi. equipment manufacturer (8/8)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68" y="572655"/>
            <a:ext cx="7081865" cy="542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84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0764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0"/>
          <p:cNvSpPr txBox="1"/>
          <p:nvPr>
            <p:custDataLst>
              <p:tags r:id="rId3"/>
            </p:custDataLst>
          </p:nvPr>
        </p:nvSpPr>
        <p:spPr>
          <a:xfrm>
            <a:off x="897402" y="1130709"/>
            <a:ext cx="7476633" cy="160902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  <a:effectLst/>
        </p:spPr>
        <p:txBody>
          <a:bodyPr vert="horz" lIns="76200" tIns="76200" rIns="76200" bIns="7620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What constitutes a market segment?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6"/>
          <p:cNvSpPr txBox="1"/>
          <p:nvPr/>
        </p:nvSpPr>
        <p:spPr>
          <a:xfrm>
            <a:off x="1468810" y="1473554"/>
            <a:ext cx="6333817" cy="92333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sz="1800" dirty="0"/>
              <a:t>Collection of buyers and sellers that through their actual or potential interactions determine the price of a product or a set of product?</a:t>
            </a:r>
          </a:p>
        </p:txBody>
      </p:sp>
      <p:sp>
        <p:nvSpPr>
          <p:cNvPr id="21" name="Rectangle 6"/>
          <p:cNvSpPr txBox="1"/>
          <p:nvPr/>
        </p:nvSpPr>
        <p:spPr>
          <a:xfrm>
            <a:off x="1365762" y="3304384"/>
            <a:ext cx="1466849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US" sz="1400" u="sng" dirty="0"/>
              <a:t>Examples</a:t>
            </a:r>
          </a:p>
        </p:txBody>
      </p:sp>
      <p:sp>
        <p:nvSpPr>
          <p:cNvPr id="23" name="Rectangle 6"/>
          <p:cNvSpPr txBox="1"/>
          <p:nvPr/>
        </p:nvSpPr>
        <p:spPr>
          <a:xfrm>
            <a:off x="1365762" y="3675304"/>
            <a:ext cx="1466849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US" sz="1400" dirty="0"/>
              <a:t>Industry</a:t>
            </a:r>
          </a:p>
        </p:txBody>
      </p:sp>
      <p:sp>
        <p:nvSpPr>
          <p:cNvPr id="24" name="Rectangle 6"/>
          <p:cNvSpPr txBox="1"/>
          <p:nvPr/>
        </p:nvSpPr>
        <p:spPr>
          <a:xfrm>
            <a:off x="1365762" y="4162169"/>
            <a:ext cx="1466849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US" sz="1400" dirty="0"/>
              <a:t>Your product</a:t>
            </a:r>
          </a:p>
        </p:txBody>
      </p:sp>
      <p:sp>
        <p:nvSpPr>
          <p:cNvPr id="25" name="Rectangle 6"/>
          <p:cNvSpPr txBox="1"/>
          <p:nvPr/>
        </p:nvSpPr>
        <p:spPr>
          <a:xfrm>
            <a:off x="1365762" y="4649034"/>
            <a:ext cx="1466849" cy="523220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US" sz="1400" dirty="0"/>
              <a:t>Same market segment?</a:t>
            </a:r>
          </a:p>
        </p:txBody>
      </p:sp>
      <p:sp>
        <p:nvSpPr>
          <p:cNvPr id="26" name="Rectangle 6"/>
          <p:cNvSpPr txBox="1"/>
          <p:nvPr/>
        </p:nvSpPr>
        <p:spPr>
          <a:xfrm>
            <a:off x="3411792" y="3675304"/>
            <a:ext cx="1466849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US" sz="1400" dirty="0"/>
              <a:t>Real Estate</a:t>
            </a:r>
          </a:p>
        </p:txBody>
      </p:sp>
      <p:sp>
        <p:nvSpPr>
          <p:cNvPr id="27" name="Rectangle 6"/>
          <p:cNvSpPr txBox="1"/>
          <p:nvPr/>
        </p:nvSpPr>
        <p:spPr>
          <a:xfrm>
            <a:off x="3411792" y="4162169"/>
            <a:ext cx="1466849" cy="307777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US" sz="1400" dirty="0"/>
              <a:t>SFH in SF</a:t>
            </a:r>
          </a:p>
        </p:txBody>
      </p:sp>
      <p:sp>
        <p:nvSpPr>
          <p:cNvPr id="29" name="Rectangle 6"/>
          <p:cNvSpPr txBox="1"/>
          <p:nvPr/>
        </p:nvSpPr>
        <p:spPr>
          <a:xfrm>
            <a:off x="3411792" y="4649034"/>
            <a:ext cx="2428569" cy="892552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SFH in San Carlos?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Condo near Stanford?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Commercial RE in SF?</a:t>
            </a:r>
          </a:p>
        </p:txBody>
      </p:sp>
    </p:spTree>
    <p:extLst>
      <p:ext uri="{BB962C8B-B14F-4D97-AF65-F5344CB8AC3E}">
        <p14:creationId xmlns:p14="http://schemas.microsoft.com/office/powerpoint/2010/main" val="32606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3511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think-cell Slide" r:id="rId8" imgW="493" imgH="493" progId="TCLayout.ActiveDocument.1">
                  <p:embed/>
                </p:oleObj>
              </mc:Choice>
              <mc:Fallback>
                <p:oleObj name="think-cell Slide" r:id="rId8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 txBox="1"/>
          <p:nvPr/>
        </p:nvSpPr>
        <p:spPr>
          <a:xfrm>
            <a:off x="548763" y="1651591"/>
            <a:ext cx="7825272" cy="3431709"/>
          </a:xfrm>
          <a:prstGeom prst="rect">
            <a:avLst/>
          </a:prstGeom>
          <a:noFill/>
          <a:ln w="6350" cmpd="sng"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n-US" sz="1800" dirty="0"/>
              <a:t>Know who your actual &amp; potential customers and competitors are</a:t>
            </a:r>
          </a:p>
          <a:p>
            <a:pPr lvl="2"/>
            <a:r>
              <a:rPr lang="en-US" sz="1600" dirty="0"/>
              <a:t>Misconception of the market versus reality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Impact public policy decisions</a:t>
            </a:r>
          </a:p>
          <a:p>
            <a:pPr lvl="2"/>
            <a:r>
              <a:rPr lang="en-US" sz="1600" dirty="0"/>
              <a:t>Allow / challenge M&amp;A</a:t>
            </a:r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Prioritize your efforts &amp; own a segment</a:t>
            </a:r>
          </a:p>
          <a:p>
            <a:pPr lvl="2"/>
            <a:r>
              <a:rPr lang="en-US" sz="1600" dirty="0"/>
              <a:t>Find product market fit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Why is this important?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6"/>
          <p:cNvSpPr txBox="1"/>
          <p:nvPr>
            <p:custDataLst>
              <p:tags r:id="rId3"/>
            </p:custDataLst>
          </p:nvPr>
        </p:nvSpPr>
        <p:spPr>
          <a:xfrm>
            <a:off x="475291" y="1700991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TextBox 6"/>
          <p:cNvSpPr txBox="1"/>
          <p:nvPr>
            <p:custDataLst>
              <p:tags r:id="rId4"/>
            </p:custDataLst>
          </p:nvPr>
        </p:nvSpPr>
        <p:spPr>
          <a:xfrm>
            <a:off x="475291" y="3072920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TextBox 6"/>
          <p:cNvSpPr txBox="1"/>
          <p:nvPr>
            <p:custDataLst>
              <p:tags r:id="rId5"/>
            </p:custDataLst>
          </p:nvPr>
        </p:nvSpPr>
        <p:spPr>
          <a:xfrm>
            <a:off x="475291" y="4388595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45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animBg="1"/>
      <p:bldP spid="28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70621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think-cell Slide" r:id="rId10" imgW="493" imgH="493" progId="TCLayout.ActiveDocument.1">
                  <p:embed/>
                </p:oleObj>
              </mc:Choice>
              <mc:Fallback>
                <p:oleObj name="think-cell Slide" r:id="rId10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 Placeholder 2">
            <a:hlinkClick r:id="rId12" action="ppaction://hlinksldjump"/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981200" y="2413000"/>
            <a:ext cx="5181600" cy="508000"/>
          </a:xfrm>
          <a:prstGeom prst="rect">
            <a:avLst/>
          </a:prstGeom>
          <a:noFill/>
          <a:ln w="635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Why is market segmentation important</a:t>
            </a: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981200" y="2921000"/>
            <a:ext cx="5181600" cy="508000"/>
          </a:xfrm>
          <a:prstGeom prst="rect">
            <a:avLst/>
          </a:prstGeom>
          <a:solidFill>
            <a:srgbClr val="D6D7D9"/>
          </a:solidFill>
          <a:ln w="9525" cmpd="sng">
            <a:solidFill>
              <a:schemeClr val="tx1"/>
            </a:solidFill>
          </a:ln>
          <a:effectLst/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</a:rPr>
              <a:t>How this applies to your startup</a:t>
            </a:r>
          </a:p>
        </p:txBody>
      </p:sp>
      <p:sp>
        <p:nvSpPr>
          <p:cNvPr id="77" name="Text Placeholder 2">
            <a:hlinkClick r:id="rId13" action="ppaction://hlinksldjump"/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981200" y="3429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Targeting the right market</a:t>
            </a:r>
          </a:p>
        </p:txBody>
      </p:sp>
      <p:sp>
        <p:nvSpPr>
          <p:cNvPr id="54" name="Text Placeholder 2">
            <a:hlinkClick r:id="rId14" action="ppaction://hlinksldjump"/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981200" y="3937000"/>
            <a:ext cx="5181600" cy="508000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</a14:hiddenLine>
            </a:ext>
          </a:extLst>
        </p:spPr>
        <p:txBody>
          <a:bodyPr vert="horz" lIns="101600" tIns="101600" rIns="0" bIns="10160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Appendix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F6AF32BC-9D5B-4FB2-AE6F-7C992BA284E0}" type="datetime'Agenda'">
              <a:rPr lang="en-US" altLang="en-US" b="1"/>
              <a:pPr/>
              <a:t>Agenda</a:t>
            </a:fld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1779" t="13352" r="15725" b="3554"/>
          <a:stretch/>
        </p:blipFill>
        <p:spPr>
          <a:xfrm>
            <a:off x="400067" y="389891"/>
            <a:ext cx="7478804" cy="5595966"/>
          </a:xfrm>
          <a:prstGeom prst="rect">
            <a:avLst/>
          </a:prstGeom>
        </p:spPr>
      </p:pic>
      <p:sp>
        <p:nvSpPr>
          <p:cNvPr id="10" name="TextBox 6"/>
          <p:cNvSpPr txBox="1"/>
          <p:nvPr>
            <p:custDataLst>
              <p:tags r:id="rId1"/>
            </p:custDataLst>
          </p:nvPr>
        </p:nvSpPr>
        <p:spPr>
          <a:xfrm>
            <a:off x="1081548" y="3693386"/>
            <a:ext cx="5991188" cy="529856"/>
          </a:xfrm>
          <a:prstGeom prst="ellipse">
            <a:avLst/>
          </a:prstGeom>
          <a:noFill/>
          <a:ln w="6350" cmpd="sng">
            <a:solidFill>
              <a:srgbClr val="FF0000"/>
            </a:solidFill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2464" y="-16012"/>
            <a:ext cx="2457450" cy="1857375"/>
          </a:xfrm>
          <a:prstGeom prst="rect">
            <a:avLst/>
          </a:prstGeom>
        </p:spPr>
      </p:pic>
      <p:sp>
        <p:nvSpPr>
          <p:cNvPr id="13" name="TextBox 14"/>
          <p:cNvSpPr txBox="1"/>
          <p:nvPr>
            <p:custDataLst>
              <p:tags r:id="rId2"/>
            </p:custDataLst>
          </p:nvPr>
        </p:nvSpPr>
        <p:spPr>
          <a:xfrm>
            <a:off x="2828129" y="2669476"/>
            <a:ext cx="2498025" cy="594986"/>
          </a:xfrm>
          <a:prstGeom prst="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txBody>
          <a:bodyPr vert="horz" lIns="76200" tIns="76200" rIns="76200" bIns="7620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57825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0"/>
          <p:cNvSpPr txBox="1"/>
          <p:nvPr>
            <p:custDataLst>
              <p:tags r:id="rId3"/>
            </p:custDataLst>
          </p:nvPr>
        </p:nvSpPr>
        <p:spPr>
          <a:xfrm>
            <a:off x="897402" y="1602914"/>
            <a:ext cx="7476633" cy="323321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  <a:effectLst/>
        </p:spPr>
        <p:txBody>
          <a:bodyPr vert="horz" lIns="76200" tIns="76200" rIns="76200" bIns="7620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market segment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36141" y="1899690"/>
            <a:ext cx="5680363" cy="279744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2pPr>
            <a:lvl3pPr marL="688975" indent="-233363" algn="l" defTabSz="403225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 sz="18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3pPr>
            <a:lvl4pPr marL="1144588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4pPr>
            <a:lvl5pPr marL="1600200" indent="-2317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 kern="1200">
                <a:solidFill>
                  <a:srgbClr val="4D4F5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Establish clear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Establish targeting &amp; prioritization framework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Get buy-in on the framework; know how it will be applied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/>
              <a:t>Obtain reliable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b="1" dirty="0"/>
          </a:p>
        </p:txBody>
      </p:sp>
      <p:sp>
        <p:nvSpPr>
          <p:cNvPr id="5" name="TextBox 6"/>
          <p:cNvSpPr txBox="1"/>
          <p:nvPr>
            <p:custDataLst>
              <p:tags r:id="rId4"/>
            </p:custDataLst>
          </p:nvPr>
        </p:nvSpPr>
        <p:spPr>
          <a:xfrm>
            <a:off x="1819966" y="1919547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1819966" y="2576928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819966" y="3204941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819965" y="4054959"/>
            <a:ext cx="321123" cy="321123"/>
          </a:xfrm>
          <a:prstGeom prst="ellipse">
            <a:avLst/>
          </a:prstGeom>
          <a:solidFill>
            <a:schemeClr val="tx2"/>
          </a:solidFill>
          <a:ln w="6350" cmpd="sng">
            <a:noFill/>
          </a:ln>
          <a:effectLst/>
        </p:spPr>
        <p:txBody>
          <a:bodyPr vert="horz" lIns="3810" tIns="0" rIns="3810" bIns="0" rtlCol="0" anchor="ctr" anchorCtr="1">
            <a:no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None/>
              <a:defRPr sz="2000">
                <a:latin typeface="Arial"/>
                <a:cs typeface="Arial"/>
              </a:defRPr>
            </a:lvl1pPr>
            <a:lvl2pPr marL="285750" lvl="1" indent="-285750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▪"/>
              <a:defRPr sz="2000">
                <a:solidFill>
                  <a:srgbClr val="4D4F53"/>
                </a:solidFill>
                <a:latin typeface="Arial"/>
                <a:cs typeface="Arial"/>
              </a:defRPr>
            </a:lvl2pPr>
            <a:lvl3pPr marL="688975" lvl="2" indent="-233363" defTabSz="40322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›"/>
              <a:defRPr>
                <a:solidFill>
                  <a:srgbClr val="4D4F53"/>
                </a:solidFill>
                <a:latin typeface="Arial"/>
                <a:cs typeface="Arial"/>
              </a:defRPr>
            </a:lvl3pPr>
            <a:lvl4pPr marL="1144588" lvl="3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4pPr>
            <a:lvl5pPr marL="1600200" lvl="4" indent="-231775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 typeface="Lucida Grande"/>
              <a:buChar char="–"/>
              <a:defRPr sz="1600">
                <a:solidFill>
                  <a:srgbClr val="4D4F53"/>
                </a:solidFill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648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286327"/>
            <a:ext cx="9144000" cy="572655"/>
          </a:xfrm>
        </p:spPr>
        <p:txBody>
          <a:bodyPr/>
          <a:lstStyle/>
          <a:p>
            <a:r>
              <a:rPr lang="en-US" altLang="en-US" sz="2400" b="1" dirty="0"/>
              <a:t>Example: Your company sells voice response software for the Financial Services industry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E056D-CCBC-C240-90BF-2176CB1B0D0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526" y="1286947"/>
            <a:ext cx="6776949" cy="42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cDAZdARxOMuFzcb1R8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2FD8L_QjajhfHXC2Lu_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SIWn3ORWmpLDCejhgN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3RkRL1SFaZM2VkQ14Qx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xW.eSNSpej5uXS8zsDi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NzMYD8RguacgoqU4gk1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2FD8L_QjajhfHXC2Lu_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eS0IklSka_Z6TYevj2m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F9OIR2TRKNyY4vmXfk8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YZIOFGTMiR3Clw5jB.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9K6ll5TYmv0Tg2Oee2P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2FD8L_QjajhfHXC2Lu_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YNXZ1NRbGxg.yM1CvVv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rptBaUTsiOneg.chIKL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Q597.XQ.6o3V1aDeMB8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YZIOFGTMiR3Clw5jB.0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2FD8L_QjajhfHXC2Lu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e4oF3PQ8WiGJTc9Ffj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oZeg5iTJK9ffTDsjil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spFUhvSEOcsuPpDjssZw"/>
</p:tagLst>
</file>

<file path=ppt/theme/theme1.xml><?xml version="1.0" encoding="utf-8"?>
<a:theme xmlns:a="http://schemas.openxmlformats.org/drawingml/2006/main" name="Office Theme">
  <a:themeElements>
    <a:clrScheme name="SUHR">
      <a:dk1>
        <a:sysClr val="windowText" lastClr="000000"/>
      </a:dk1>
      <a:lt1>
        <a:sysClr val="window" lastClr="FFFFFF"/>
      </a:lt1>
      <a:dk2>
        <a:srgbClr val="A4001D"/>
      </a:dk2>
      <a:lt2>
        <a:srgbClr val="E7D19A"/>
      </a:lt2>
      <a:accent1>
        <a:srgbClr val="3C1107"/>
      </a:accent1>
      <a:accent2>
        <a:srgbClr val="005758"/>
      </a:accent2>
      <a:accent3>
        <a:srgbClr val="A63A00"/>
      </a:accent3>
      <a:accent4>
        <a:srgbClr val="296549"/>
      </a:accent4>
      <a:accent5>
        <a:srgbClr val="434A44"/>
      </a:accent5>
      <a:accent6>
        <a:srgbClr val="3C3623"/>
      </a:accent6>
      <a:hlink>
        <a:srgbClr val="A4001D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34650</TotalTime>
  <Words>1392</Words>
  <Application>Microsoft Macintosh PowerPoint</Application>
  <PresentationFormat>On-screen Show (4:3)</PresentationFormat>
  <Paragraphs>371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Courier New</vt:lpstr>
      <vt:lpstr>Lucida Grande</vt:lpstr>
      <vt:lpstr>Wingdings</vt:lpstr>
      <vt:lpstr>Arial</vt:lpstr>
      <vt:lpstr>Office Theme</vt:lpstr>
      <vt:lpstr>think-cell Slide</vt:lpstr>
      <vt:lpstr>  Market Segmentation &amp; Competition    Tanguy Chau Energy 203 February 2nd 2017 </vt:lpstr>
      <vt:lpstr>Introduction</vt:lpstr>
      <vt:lpstr>Agenda</vt:lpstr>
      <vt:lpstr>What constitutes a market segment?</vt:lpstr>
      <vt:lpstr>Why is this important?</vt:lpstr>
      <vt:lpstr>Agenda</vt:lpstr>
      <vt:lpstr>PowerPoint Presentation</vt:lpstr>
      <vt:lpstr>Steps to market segment analysis</vt:lpstr>
      <vt:lpstr>Example: Your company sells voice response software for the Financial Services industry</vt:lpstr>
      <vt:lpstr> Establish clear alternatives</vt:lpstr>
      <vt:lpstr> Establish targeting and prioritization framework</vt:lpstr>
      <vt:lpstr> This is who is really in your market</vt:lpstr>
      <vt:lpstr>Example in practice</vt:lpstr>
      <vt:lpstr>Result: market for a next gen. power converter</vt:lpstr>
      <vt:lpstr>Agenda</vt:lpstr>
      <vt:lpstr>PowerPoint Presentation</vt:lpstr>
      <vt:lpstr>Capturing value</vt:lpstr>
      <vt:lpstr>Big piece of a small pie</vt:lpstr>
      <vt:lpstr>Perfect competition vs. monopoly</vt:lpstr>
      <vt:lpstr>Narrative of competitive companies</vt:lpstr>
      <vt:lpstr>Narrative of differentiated companies </vt:lpstr>
      <vt:lpstr>Start slow: Focus and dominate a niche market first</vt:lpstr>
      <vt:lpstr>Recognizing a competitive market</vt:lpstr>
      <vt:lpstr>The trap of thinking</vt:lpstr>
      <vt:lpstr>Takeaway for Cleantech 2.0</vt:lpstr>
      <vt:lpstr>Agenda</vt:lpstr>
      <vt:lpstr>Market segmentation for semi. equipment manufacturer (1/8)</vt:lpstr>
      <vt:lpstr>Market segmentation for semi. equipment manufacturer (2/8)</vt:lpstr>
      <vt:lpstr>Market segmentation for semi. equipment manufacturer (3/8)</vt:lpstr>
      <vt:lpstr>Market segmentation for semi. equipment manufacturer (4/8)</vt:lpstr>
      <vt:lpstr>Market segmentation for semi. equipment manufacturer (5/8)</vt:lpstr>
      <vt:lpstr>Market segmentation for semi. equipment manufacturer (6/8)</vt:lpstr>
      <vt:lpstr>Market segmentation for semi. equipment manufacturer (7/8)</vt:lpstr>
      <vt:lpstr>Market segmentation for semi. equipment manufacturer (8/8)</vt:lpstr>
    </vt:vector>
  </TitlesOfParts>
  <Manager>Stanford University Precourt Institute for Energy</Manager>
  <Company>Stanford University Precourt Institute for Energy</Company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Stanford University Precourt Institute for Energy</dc:title>
  <dc:subject>Stanford University Precourt Institute for Energy</dc:subject>
  <dc:creator>Stanford University Precourt Institute for Energy</dc:creator>
  <cp:lastModifiedBy>Perry Simmons</cp:lastModifiedBy>
  <cp:revision>1039</cp:revision>
  <cp:lastPrinted>2017-02-02T19:08:41Z</cp:lastPrinted>
  <dcterms:created xsi:type="dcterms:W3CDTF">2012-12-09T03:11:12Z</dcterms:created>
  <dcterms:modified xsi:type="dcterms:W3CDTF">2017-02-05T20:46:38Z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rtedBy">
    <vt:lpwstr>Tanguy Chau</vt:lpwstr>
  </property>
  <property fmtid="{D5CDD505-2E9C-101B-9397-08002B2CF9AE}" pid="3" name="DatePorted">
    <vt:lpwstr>2/1/2017 8:59:46 PM</vt:lpwstr>
  </property>
</Properties>
</file>